
<file path=[Content_Types].xml><?xml version="1.0" encoding="utf-8"?>
<Types xmlns="http://schemas.openxmlformats.org/package/2006/content-types">
  <Override PartName="/_rels/.rels" ContentType="application/vnd.openxmlformats-package.relationships+xml"/>
  <Override PartName="/ppt/notesSlides/_rels/notesSlide5.xml.rels" ContentType="application/vnd.openxmlformats-package.relationships+xml"/>
  <Override PartName="/ppt/notesSlides/_rels/notesSlide2.xml.rels" ContentType="application/vnd.openxmlformats-package.relationships+xml"/>
  <Override PartName="/ppt/notesSlides/notesSlide5.xml" ContentType="application/vnd.openxmlformats-officedocument.presentationml.notesSlide+xml"/>
  <Override PartName="/ppt/notesSlides/notesSlide2.xml" ContentType="application/vnd.openxmlformats-officedocument.presentationml.notesSlide+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48.xml" ContentType="application/vnd.openxmlformats-officedocument.presentationml.slideLayout+xml"/>
  <Override PartName="/ppt/slideLayouts/slideLayout7.xml" ContentType="application/vnd.openxmlformats-officedocument.presentationml.slideLayout+xml"/>
  <Override PartName="/ppt/slideLayouts/slideLayout15.xml" ContentType="application/vnd.openxmlformats-officedocument.presentationml.slideLayout+xml"/>
  <Override PartName="/ppt/slideLayouts/slideLayout47.xml" ContentType="application/vnd.openxmlformats-officedocument.presentationml.slideLayout+xml"/>
  <Override PartName="/ppt/slideLayouts/slideLayout6.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47.png" ContentType="image/png"/>
  <Override PartName="/ppt/media/image20.png" ContentType="image/png"/>
  <Override PartName="/ppt/media/image5.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9.png" ContentType="image/png"/>
  <Override PartName="/ppt/media/image3.png" ContentType="image/png"/>
  <Override PartName="/ppt/media/image22.png" ContentType="image/png"/>
  <Override PartName="/ppt/media/image7.png" ContentType="image/png"/>
  <Override PartName="/ppt/media/image2.png" ContentType="image/png"/>
  <Override PartName="/ppt/media/image21.png" ContentType="image/png"/>
  <Override PartName="/ppt/media/image6.png" ContentType="image/png"/>
  <Override PartName="/ppt/media/image1.png" ContentType="image/png"/>
  <Override PartName="/ppt/media/image36.png" ContentType="image/png"/>
  <Override PartName="/ppt/media/image8.png" ContentType="image/png"/>
  <Override PartName="/ppt/media/image23.png" ContentType="image/png"/>
  <Override PartName="/ppt/media/image10.png" ContentType="image/png"/>
  <Override PartName="/ppt/media/image9.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8.jpeg" ContentType="image/jpe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48.png" ContentType="image/png"/>
  <Override PartName="/ppt/media/image37.jpeg" ContentType="image/jpe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body"/>
          </p:nvPr>
        </p:nvSpPr>
        <p:spPr>
          <a:xfrm>
            <a:off x="756000" y="5078520"/>
            <a:ext cx="6047640" cy="4811040"/>
          </a:xfrm>
          <a:prstGeom prst="rect">
            <a:avLst/>
          </a:prstGeom>
        </p:spPr>
        <p:txBody>
          <a:bodyPr lIns="0" rIns="0" tIns="0" bIns="0"/>
          <a:p>
            <a:r>
              <a:rPr b="0" lang="es-AR" sz="2000" spc="-1" strike="noStrike">
                <a:solidFill>
                  <a:srgbClr val="000000"/>
                </a:solidFill>
                <a:uFill>
                  <a:solidFill>
                    <a:srgbClr val="ffffff"/>
                  </a:solidFill>
                </a:uFill>
                <a:latin typeface="Arial"/>
              </a:rPr>
              <a:t>Pulse para editar el formato de las notas</a:t>
            </a:r>
            <a:endParaRPr b="0" lang="es-AR" sz="2000" spc="-1" strike="noStrike">
              <a:solidFill>
                <a:srgbClr val="000000"/>
              </a:solidFill>
              <a:uFill>
                <a:solidFill>
                  <a:srgbClr val="ffffff"/>
                </a:solidFill>
              </a:uFill>
              <a:latin typeface="Arial"/>
            </a:endParaRPr>
          </a:p>
        </p:txBody>
      </p:sp>
      <p:sp>
        <p:nvSpPr>
          <p:cNvPr id="145" name="PlaceHolder 2"/>
          <p:cNvSpPr>
            <a:spLocks noGrp="1"/>
          </p:cNvSpPr>
          <p:nvPr>
            <p:ph type="hdr"/>
          </p:nvPr>
        </p:nvSpPr>
        <p:spPr>
          <a:xfrm>
            <a:off x="0" y="0"/>
            <a:ext cx="3280680" cy="534240"/>
          </a:xfrm>
          <a:prstGeom prst="rect">
            <a:avLst/>
          </a:prstGeom>
        </p:spPr>
        <p:txBody>
          <a:bodyPr lIns="0" rIns="0" tIns="0" bIns="0"/>
          <a:p>
            <a:r>
              <a:rPr b="0" lang="es-AR" sz="1400" spc="-1" strike="noStrike">
                <a:solidFill>
                  <a:srgbClr val="000000"/>
                </a:solidFill>
                <a:uFill>
                  <a:solidFill>
                    <a:srgbClr val="ffffff"/>
                  </a:solidFill>
                </a:uFill>
                <a:latin typeface="Times New Roman"/>
              </a:rPr>
              <a:t>&lt;encabezamiento&gt;</a:t>
            </a:r>
            <a:endParaRPr b="0" lang="es-AR" sz="1400" spc="-1" strike="noStrike">
              <a:solidFill>
                <a:srgbClr val="000000"/>
              </a:solidFill>
              <a:uFill>
                <a:solidFill>
                  <a:srgbClr val="ffffff"/>
                </a:solidFill>
              </a:uFill>
              <a:latin typeface="Times New Roman"/>
            </a:endParaRPr>
          </a:p>
        </p:txBody>
      </p:sp>
      <p:sp>
        <p:nvSpPr>
          <p:cNvPr id="146" name="PlaceHolder 3"/>
          <p:cNvSpPr>
            <a:spLocks noGrp="1"/>
          </p:cNvSpPr>
          <p:nvPr>
            <p:ph type="dt"/>
          </p:nvPr>
        </p:nvSpPr>
        <p:spPr>
          <a:xfrm>
            <a:off x="4278960" y="0"/>
            <a:ext cx="3280680" cy="534240"/>
          </a:xfrm>
          <a:prstGeom prst="rect">
            <a:avLst/>
          </a:prstGeom>
        </p:spPr>
        <p:txBody>
          <a:bodyPr lIns="0" rIns="0" tIns="0" bIns="0"/>
          <a:p>
            <a:pPr algn="r"/>
            <a:r>
              <a:rPr b="0" lang="es-AR" sz="1400" spc="-1" strike="noStrike">
                <a:solidFill>
                  <a:srgbClr val="000000"/>
                </a:solidFill>
                <a:uFill>
                  <a:solidFill>
                    <a:srgbClr val="ffffff"/>
                  </a:solidFill>
                </a:uFill>
                <a:latin typeface="Times New Roman"/>
              </a:rPr>
              <a:t>&lt;fecha/hora&gt;</a:t>
            </a:r>
            <a:endParaRPr b="0" lang="es-AR" sz="1400" spc="-1" strike="noStrike">
              <a:solidFill>
                <a:srgbClr val="000000"/>
              </a:solidFill>
              <a:uFill>
                <a:solidFill>
                  <a:srgbClr val="ffffff"/>
                </a:solidFill>
              </a:uFill>
              <a:latin typeface="Times New Roman"/>
            </a:endParaRPr>
          </a:p>
        </p:txBody>
      </p:sp>
      <p:sp>
        <p:nvSpPr>
          <p:cNvPr id="147" name="PlaceHolder 4"/>
          <p:cNvSpPr>
            <a:spLocks noGrp="1"/>
          </p:cNvSpPr>
          <p:nvPr>
            <p:ph type="ftr"/>
          </p:nvPr>
        </p:nvSpPr>
        <p:spPr>
          <a:xfrm>
            <a:off x="0" y="10157400"/>
            <a:ext cx="3280680" cy="534240"/>
          </a:xfrm>
          <a:prstGeom prst="rect">
            <a:avLst/>
          </a:prstGeom>
        </p:spPr>
        <p:txBody>
          <a:bodyPr lIns="0" rIns="0" tIns="0" bIns="0" anchor="b"/>
          <a:p>
            <a:r>
              <a:rPr b="0" lang="es-AR" sz="1400" spc="-1" strike="noStrike">
                <a:solidFill>
                  <a:srgbClr val="000000"/>
                </a:solidFill>
                <a:uFill>
                  <a:solidFill>
                    <a:srgbClr val="ffffff"/>
                  </a:solidFill>
                </a:uFill>
                <a:latin typeface="Times New Roman"/>
              </a:rPr>
              <a:t>&lt;pie de página&gt;</a:t>
            </a:r>
            <a:endParaRPr b="0" lang="es-AR" sz="1400" spc="-1" strike="noStrike">
              <a:solidFill>
                <a:srgbClr val="000000"/>
              </a:solidFill>
              <a:uFill>
                <a:solidFill>
                  <a:srgbClr val="ffffff"/>
                </a:solidFill>
              </a:uFill>
              <a:latin typeface="Times New Roman"/>
            </a:endParaRPr>
          </a:p>
        </p:txBody>
      </p:sp>
      <p:sp>
        <p:nvSpPr>
          <p:cNvPr id="148" name="PlaceHolder 5"/>
          <p:cNvSpPr>
            <a:spLocks noGrp="1"/>
          </p:cNvSpPr>
          <p:nvPr>
            <p:ph type="sldNum"/>
          </p:nvPr>
        </p:nvSpPr>
        <p:spPr>
          <a:xfrm>
            <a:off x="4278960" y="10157400"/>
            <a:ext cx="3280680" cy="534240"/>
          </a:xfrm>
          <a:prstGeom prst="rect">
            <a:avLst/>
          </a:prstGeom>
        </p:spPr>
        <p:txBody>
          <a:bodyPr lIns="0" rIns="0" tIns="0" bIns="0" anchor="b"/>
          <a:p>
            <a:pPr algn="r"/>
            <a:fld id="{A3A1A9FD-50D8-456C-BBF2-6BA73AE89606}" type="slidenum">
              <a:rPr b="0" lang="es-AR" sz="1400" spc="-1" strike="noStrike">
                <a:solidFill>
                  <a:srgbClr val="000000"/>
                </a:solidFill>
                <a:uFill>
                  <a:solidFill>
                    <a:srgbClr val="ffffff"/>
                  </a:solidFill>
                </a:uFill>
                <a:latin typeface="Times New Roman"/>
              </a:rPr>
              <a:t>&lt;número&gt;</a:t>
            </a:fld>
            <a:endParaRPr b="0" lang="es-A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body"/>
          </p:nvPr>
        </p:nvSpPr>
        <p:spPr>
          <a:xfrm>
            <a:off x="685800" y="4343400"/>
            <a:ext cx="5486040" cy="4297680"/>
          </a:xfrm>
          <a:prstGeom prst="rect">
            <a:avLst/>
          </a:prstGeom>
        </p:spPr>
        <p:txBody>
          <a:bodyPr tIns="91440" bIns="91440"/>
          <a:p>
            <a:pPr marL="216000" indent="-216000">
              <a:lnSpc>
                <a:spcPct val="100000"/>
              </a:lnSpc>
            </a:pPr>
            <a:r>
              <a:rPr b="1" lang="es-AR" sz="1200" spc="-1" strike="noStrike">
                <a:solidFill>
                  <a:srgbClr val="000000"/>
                </a:solidFill>
                <a:uFill>
                  <a:solidFill>
                    <a:srgbClr val="ffffff"/>
                  </a:solidFill>
                </a:uFill>
                <a:latin typeface="Arial"/>
              </a:rPr>
              <a:t>INNOVACION TECNOLOICA</a:t>
            </a:r>
            <a:endParaRPr b="0" lang="es-AR" sz="2000" spc="-1" strike="noStrike">
              <a:solidFill>
                <a:srgbClr val="000000"/>
              </a:solidFill>
              <a:uFill>
                <a:solidFill>
                  <a:srgbClr val="ffffff"/>
                </a:solidFill>
              </a:uFill>
              <a:latin typeface="Arial"/>
            </a:endParaRPr>
          </a:p>
          <a:p>
            <a:pPr marL="216000" indent="-216000">
              <a:lnSpc>
                <a:spcPct val="100000"/>
              </a:lnSpc>
            </a:pPr>
            <a:endParaRPr b="0" lang="es-AR" sz="2000" spc="-1" strike="noStrike">
              <a:solidFill>
                <a:srgbClr val="000000"/>
              </a:solidFill>
              <a:uFill>
                <a:solidFill>
                  <a:srgbClr val="ffffff"/>
                </a:solidFill>
              </a:uFill>
              <a:latin typeface="Arial"/>
            </a:endParaRPr>
          </a:p>
          <a:p>
            <a:pPr marL="216000" indent="-216000">
              <a:lnSpc>
                <a:spcPct val="100000"/>
              </a:lnSpc>
            </a:pPr>
            <a:r>
              <a:rPr b="1" lang="es-AR" sz="1200" spc="-1" strike="noStrike">
                <a:solidFill>
                  <a:srgbClr val="000000"/>
                </a:solidFill>
                <a:uFill>
                  <a:solidFill>
                    <a:srgbClr val="ffffff"/>
                  </a:solidFill>
                </a:uFill>
                <a:latin typeface="Arial"/>
              </a:rPr>
              <a:t>FORMACIÓN de rrhh</a:t>
            </a:r>
            <a:endParaRPr b="0" lang="es-AR" sz="2000" spc="-1" strike="noStrike">
              <a:solidFill>
                <a:srgbClr val="000000"/>
              </a:solidFill>
              <a:uFill>
                <a:solidFill>
                  <a:srgbClr val="ffffff"/>
                </a:solidFill>
              </a:uFill>
              <a:latin typeface="Arial"/>
            </a:endParaRPr>
          </a:p>
          <a:p>
            <a:pPr marL="216000" indent="-216000">
              <a:lnSpc>
                <a:spcPct val="100000"/>
              </a:lnSpc>
            </a:pPr>
            <a:r>
              <a:rPr b="1" lang="es-AR" sz="1200" spc="-1" strike="noStrike">
                <a:solidFill>
                  <a:srgbClr val="000000"/>
                </a:solidFill>
                <a:uFill>
                  <a:solidFill>
                    <a:srgbClr val="ffffff"/>
                  </a:solidFill>
                </a:uFill>
                <a:latin typeface="Arial"/>
              </a:rPr>
              <a:t>CALIDAD DE SERVICIOS</a:t>
            </a:r>
            <a:endParaRPr b="0" lang="es-AR" sz="2000" spc="-1" strike="noStrike">
              <a:solidFill>
                <a:srgbClr val="000000"/>
              </a:solidFill>
              <a:uFill>
                <a:solidFill>
                  <a:srgbClr val="ffffff"/>
                </a:solidFill>
              </a:uFill>
              <a:latin typeface="Arial"/>
            </a:endParaRPr>
          </a:p>
          <a:p>
            <a:pPr marL="216000" indent="-216000">
              <a:lnSpc>
                <a:spcPct val="100000"/>
              </a:lnSpc>
            </a:pPr>
            <a:endParaRPr b="0" lang="es-AR" sz="2000" spc="-1" strike="noStrike">
              <a:solidFill>
                <a:srgbClr val="000000"/>
              </a:solidFill>
              <a:uFill>
                <a:solidFill>
                  <a:srgbClr val="ffffff"/>
                </a:solidFill>
              </a:uFill>
              <a:latin typeface="Arial"/>
            </a:endParaRPr>
          </a:p>
          <a:p>
            <a:pPr marL="216000" indent="-216000">
              <a:lnSpc>
                <a:spcPct val="100000"/>
              </a:lnSpc>
            </a:pPr>
            <a:r>
              <a:rPr b="1" lang="es-AR" sz="1200" spc="-1" strike="noStrike">
                <a:solidFill>
                  <a:srgbClr val="000000"/>
                </a:solidFill>
                <a:uFill>
                  <a:solidFill>
                    <a:srgbClr val="ffffff"/>
                  </a:solidFill>
                </a:uFill>
                <a:latin typeface="Arial"/>
              </a:rPr>
              <a:t>Integración CON OTRAS INICIATIVAs</a:t>
            </a:r>
            <a:endParaRPr b="0" lang="es-AR" sz="2000" spc="-1" strike="noStrike">
              <a:solidFill>
                <a:srgbClr val="000000"/>
              </a:solidFill>
              <a:uFill>
                <a:solidFill>
                  <a:srgbClr val="ffffff"/>
                </a:solidFill>
              </a:uFill>
              <a:latin typeface="Arial"/>
            </a:endParaRPr>
          </a:p>
          <a:p>
            <a:pPr marL="216000" indent="-216000">
              <a:lnSpc>
                <a:spcPct val="100000"/>
              </a:lnSpc>
            </a:pPr>
            <a:endParaRPr b="0" lang="es-AR" sz="2000" spc="-1" strike="noStrike">
              <a:solidFill>
                <a:srgbClr val="000000"/>
              </a:solidFill>
              <a:uFill>
                <a:solidFill>
                  <a:srgbClr val="ffffff"/>
                </a:solidFill>
              </a:uFill>
              <a:latin typeface="Arial"/>
            </a:endParaRPr>
          </a:p>
          <a:p>
            <a:pPr marL="216000" indent="-216000">
              <a:lnSpc>
                <a:spcPct val="100000"/>
              </a:lnSpc>
            </a:pPr>
            <a:r>
              <a:rPr b="1" lang="es-AR" sz="1200" spc="-1" strike="noStrike">
                <a:solidFill>
                  <a:srgbClr val="000000"/>
                </a:solidFill>
                <a:uFill>
                  <a:solidFill>
                    <a:srgbClr val="ffffff"/>
                  </a:solidFill>
                </a:uFill>
                <a:latin typeface="Arial"/>
              </a:rPr>
              <a:t>Administración y gestión (transversal)</a:t>
            </a:r>
            <a:endParaRPr b="0" lang="es-AR" sz="20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PlaceHolder 1"/>
          <p:cNvSpPr>
            <a:spLocks noGrp="1"/>
          </p:cNvSpPr>
          <p:nvPr>
            <p:ph type="body"/>
          </p:nvPr>
        </p:nvSpPr>
        <p:spPr>
          <a:xfrm>
            <a:off x="685800" y="4343400"/>
            <a:ext cx="5486040" cy="4297680"/>
          </a:xfrm>
          <a:prstGeom prst="rect">
            <a:avLst/>
          </a:prstGeom>
        </p:spPr>
        <p:txBody>
          <a:bodyPr tIns="91440" bIns="91440"/>
          <a:p>
            <a:pPr marL="216000" indent="-216000">
              <a:lnSpc>
                <a:spcPct val="100000"/>
              </a:lnSpc>
            </a:pPr>
            <a:r>
              <a:rPr b="0" lang="es-AR" sz="1000" spc="-1" strike="noStrike">
                <a:solidFill>
                  <a:srgbClr val="666666"/>
                </a:solidFill>
                <a:uFill>
                  <a:solidFill>
                    <a:srgbClr val="ffffff"/>
                  </a:solidFill>
                </a:uFill>
                <a:latin typeface="Arial"/>
              </a:rPr>
              <a:t>se puede entrar con</a:t>
            </a:r>
            <a:r>
              <a:rPr b="0" lang="es-AR" sz="1000" spc="-1" strike="noStrike">
                <a:solidFill>
                  <a:srgbClr val="6611cc"/>
                </a:solidFill>
                <a:uFill>
                  <a:solidFill>
                    <a:srgbClr val="ffffff"/>
                  </a:solidFill>
                </a:uFill>
                <a:latin typeface="Arial"/>
              </a:rPr>
              <a:t>mdegiusti@gmail.com</a:t>
            </a:r>
            <a:endParaRPr b="0" lang="es-AR" sz="2000" spc="-1" strike="noStrike">
              <a:solidFill>
                <a:srgbClr val="000000"/>
              </a:solidFill>
              <a:uFill>
                <a:solidFill>
                  <a:srgbClr val="ffffff"/>
                </a:solidFill>
              </a:uFill>
              <a:latin typeface="Arial"/>
            </a:endParaRPr>
          </a:p>
          <a:p>
            <a:pPr marL="216000" indent="-216000">
              <a:lnSpc>
                <a:spcPct val="100000"/>
              </a:lnSpc>
            </a:pPr>
            <a:r>
              <a:rPr b="0" lang="es-AR" sz="1000" spc="-1" strike="noStrike">
                <a:solidFill>
                  <a:srgbClr val="666666"/>
                </a:solidFill>
                <a:uFill>
                  <a:solidFill>
                    <a:srgbClr val="ffffff"/>
                  </a:solidFill>
                </a:uFill>
                <a:latin typeface="Arial"/>
              </a:rPr>
              <a:t>y </a:t>
            </a:r>
            <a:endParaRPr b="0" lang="es-AR" sz="2000" spc="-1" strike="noStrike">
              <a:solidFill>
                <a:srgbClr val="000000"/>
              </a:solidFill>
              <a:uFill>
                <a:solidFill>
                  <a:srgbClr val="ffffff"/>
                </a:solidFill>
              </a:uFill>
              <a:latin typeface="Arial"/>
            </a:endParaRPr>
          </a:p>
          <a:p>
            <a:pPr marL="216000" indent="-216000">
              <a:lnSpc>
                <a:spcPct val="100000"/>
              </a:lnSpc>
            </a:pPr>
            <a:r>
              <a:rPr b="0" lang="es-AR" sz="1000" spc="-1" strike="noStrike">
                <a:solidFill>
                  <a:srgbClr val="666666"/>
                </a:solidFill>
                <a:uFill>
                  <a:solidFill>
                    <a:srgbClr val="ffffff"/>
                  </a:solidFill>
                </a:uFill>
                <a:latin typeface="Arial"/>
              </a:rPr>
              <a:t>pass: 1234</a:t>
            </a:r>
            <a:endParaRPr b="0" lang="es-AR" sz="20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020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419472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34" name="" descr=""/>
          <p:cNvPicPr/>
          <p:nvPr/>
        </p:nvPicPr>
        <p:blipFill>
          <a:blip r:embed="rId2"/>
          <a:stretch/>
        </p:blipFill>
        <p:spPr>
          <a:xfrm>
            <a:off x="1459080" y="1599840"/>
            <a:ext cx="6225120" cy="4966920"/>
          </a:xfrm>
          <a:prstGeom prst="rect">
            <a:avLst/>
          </a:prstGeom>
          <a:ln>
            <a:noFill/>
          </a:ln>
        </p:spPr>
      </p:pic>
      <p:pic>
        <p:nvPicPr>
          <p:cNvPr id="35" name="" descr=""/>
          <p:cNvPicPr/>
          <p:nvPr/>
        </p:nvPicPr>
        <p:blipFill>
          <a:blip r:embed="rId3"/>
          <a:stretch/>
        </p:blipFill>
        <p:spPr>
          <a:xfrm>
            <a:off x="1459080" y="1599840"/>
            <a:ext cx="6225120" cy="49669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0200"/>
            <a:ext cx="8229240" cy="49669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0200"/>
            <a:ext cx="8229240" cy="49669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419472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020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419472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70" name="" descr=""/>
          <p:cNvPicPr/>
          <p:nvPr/>
        </p:nvPicPr>
        <p:blipFill>
          <a:blip r:embed="rId2"/>
          <a:stretch/>
        </p:blipFill>
        <p:spPr>
          <a:xfrm>
            <a:off x="1459080" y="1599840"/>
            <a:ext cx="6225120" cy="4966920"/>
          </a:xfrm>
          <a:prstGeom prst="rect">
            <a:avLst/>
          </a:prstGeom>
          <a:ln>
            <a:noFill/>
          </a:ln>
        </p:spPr>
      </p:pic>
      <p:pic>
        <p:nvPicPr>
          <p:cNvPr id="71" name="" descr=""/>
          <p:cNvPicPr/>
          <p:nvPr/>
        </p:nvPicPr>
        <p:blipFill>
          <a:blip r:embed="rId3"/>
          <a:stretch/>
        </p:blipFill>
        <p:spPr>
          <a:xfrm>
            <a:off x="1459080" y="1599840"/>
            <a:ext cx="6225120" cy="49669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5" name="PlaceHolder 2"/>
          <p:cNvSpPr>
            <a:spLocks noGrp="1"/>
          </p:cNvSpPr>
          <p:nvPr>
            <p:ph type="subTitle"/>
          </p:nvPr>
        </p:nvSpPr>
        <p:spPr>
          <a:xfrm>
            <a:off x="457200" y="1600200"/>
            <a:ext cx="8229240" cy="49669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0" name="PlaceHolder 3"/>
          <p:cNvSpPr>
            <a:spLocks noGrp="1"/>
          </p:cNvSpPr>
          <p:nvPr>
            <p:ph type="body"/>
          </p:nvPr>
        </p:nvSpPr>
        <p:spPr>
          <a:xfrm>
            <a:off x="467424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45720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6" name="PlaceHolder 4"/>
          <p:cNvSpPr>
            <a:spLocks noGrp="1"/>
          </p:cNvSpPr>
          <p:nvPr>
            <p:ph type="body"/>
          </p:nvPr>
        </p:nvSpPr>
        <p:spPr>
          <a:xfrm>
            <a:off x="467424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0" name="PlaceHolder 4"/>
          <p:cNvSpPr>
            <a:spLocks noGrp="1"/>
          </p:cNvSpPr>
          <p:nvPr>
            <p:ph type="body"/>
          </p:nvPr>
        </p:nvSpPr>
        <p:spPr>
          <a:xfrm>
            <a:off x="467424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3"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4" name="PlaceHolder 4"/>
          <p:cNvSpPr>
            <a:spLocks noGrp="1"/>
          </p:cNvSpPr>
          <p:nvPr>
            <p:ph type="body"/>
          </p:nvPr>
        </p:nvSpPr>
        <p:spPr>
          <a:xfrm>
            <a:off x="457200" y="419472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160020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457200" y="419472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0"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1" name="PlaceHolder 4"/>
          <p:cNvSpPr>
            <a:spLocks noGrp="1"/>
          </p:cNvSpPr>
          <p:nvPr>
            <p:ph type="body"/>
          </p:nvPr>
        </p:nvSpPr>
        <p:spPr>
          <a:xfrm>
            <a:off x="467424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2" name="PlaceHolder 5"/>
          <p:cNvSpPr>
            <a:spLocks noGrp="1"/>
          </p:cNvSpPr>
          <p:nvPr>
            <p:ph type="body"/>
          </p:nvPr>
        </p:nvSpPr>
        <p:spPr>
          <a:xfrm>
            <a:off x="45720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05" name="PlaceHolder 3"/>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106" name="" descr=""/>
          <p:cNvPicPr/>
          <p:nvPr/>
        </p:nvPicPr>
        <p:blipFill>
          <a:blip r:embed="rId2"/>
          <a:stretch/>
        </p:blipFill>
        <p:spPr>
          <a:xfrm>
            <a:off x="1459080" y="1599840"/>
            <a:ext cx="6225120" cy="4966920"/>
          </a:xfrm>
          <a:prstGeom prst="rect">
            <a:avLst/>
          </a:prstGeom>
          <a:ln>
            <a:noFill/>
          </a:ln>
        </p:spPr>
      </p:pic>
      <p:pic>
        <p:nvPicPr>
          <p:cNvPr id="107" name="" descr=""/>
          <p:cNvPicPr/>
          <p:nvPr/>
        </p:nvPicPr>
        <p:blipFill>
          <a:blip r:embed="rId3"/>
          <a:stretch/>
        </p:blipFill>
        <p:spPr>
          <a:xfrm>
            <a:off x="1459080" y="1599840"/>
            <a:ext cx="6225120" cy="49669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11" name="PlaceHolder 2"/>
          <p:cNvSpPr>
            <a:spLocks noGrp="1"/>
          </p:cNvSpPr>
          <p:nvPr>
            <p:ph type="subTitle"/>
          </p:nvPr>
        </p:nvSpPr>
        <p:spPr>
          <a:xfrm>
            <a:off x="457200" y="1600200"/>
            <a:ext cx="8229240" cy="49669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13" name="PlaceHolder 2"/>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15" name="PlaceHolder 2"/>
          <p:cNvSpPr>
            <a:spLocks noGrp="1"/>
          </p:cNvSpPr>
          <p:nvPr>
            <p:ph type="body"/>
          </p:nvPr>
        </p:nvSpPr>
        <p:spPr>
          <a:xfrm>
            <a:off x="45720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16" name="PlaceHolder 3"/>
          <p:cNvSpPr>
            <a:spLocks noGrp="1"/>
          </p:cNvSpPr>
          <p:nvPr>
            <p:ph type="body"/>
          </p:nvPr>
        </p:nvSpPr>
        <p:spPr>
          <a:xfrm>
            <a:off x="467424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0"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1" name="PlaceHolder 3"/>
          <p:cNvSpPr>
            <a:spLocks noGrp="1"/>
          </p:cNvSpPr>
          <p:nvPr>
            <p:ph type="body"/>
          </p:nvPr>
        </p:nvSpPr>
        <p:spPr>
          <a:xfrm>
            <a:off x="45720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2" name="PlaceHolder 4"/>
          <p:cNvSpPr>
            <a:spLocks noGrp="1"/>
          </p:cNvSpPr>
          <p:nvPr>
            <p:ph type="body"/>
          </p:nvPr>
        </p:nvSpPr>
        <p:spPr>
          <a:xfrm>
            <a:off x="467424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4" name="PlaceHolder 2"/>
          <p:cNvSpPr>
            <a:spLocks noGrp="1"/>
          </p:cNvSpPr>
          <p:nvPr>
            <p:ph type="body"/>
          </p:nvPr>
        </p:nvSpPr>
        <p:spPr>
          <a:xfrm>
            <a:off x="45720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5"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6" name="PlaceHolder 4"/>
          <p:cNvSpPr>
            <a:spLocks noGrp="1"/>
          </p:cNvSpPr>
          <p:nvPr>
            <p:ph type="body"/>
          </p:nvPr>
        </p:nvSpPr>
        <p:spPr>
          <a:xfrm>
            <a:off x="467424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8"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29"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0" name="PlaceHolder 4"/>
          <p:cNvSpPr>
            <a:spLocks noGrp="1"/>
          </p:cNvSpPr>
          <p:nvPr>
            <p:ph type="body"/>
          </p:nvPr>
        </p:nvSpPr>
        <p:spPr>
          <a:xfrm>
            <a:off x="457200" y="419472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2" name="PlaceHolder 2"/>
          <p:cNvSpPr>
            <a:spLocks noGrp="1"/>
          </p:cNvSpPr>
          <p:nvPr>
            <p:ph type="body"/>
          </p:nvPr>
        </p:nvSpPr>
        <p:spPr>
          <a:xfrm>
            <a:off x="457200" y="160020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3" name="PlaceHolder 3"/>
          <p:cNvSpPr>
            <a:spLocks noGrp="1"/>
          </p:cNvSpPr>
          <p:nvPr>
            <p:ph type="body"/>
          </p:nvPr>
        </p:nvSpPr>
        <p:spPr>
          <a:xfrm>
            <a:off x="457200" y="419472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35"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6"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7" name="PlaceHolder 4"/>
          <p:cNvSpPr>
            <a:spLocks noGrp="1"/>
          </p:cNvSpPr>
          <p:nvPr>
            <p:ph type="body"/>
          </p:nvPr>
        </p:nvSpPr>
        <p:spPr>
          <a:xfrm>
            <a:off x="467424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8" name="PlaceHolder 5"/>
          <p:cNvSpPr>
            <a:spLocks noGrp="1"/>
          </p:cNvSpPr>
          <p:nvPr>
            <p:ph type="body"/>
          </p:nvPr>
        </p:nvSpPr>
        <p:spPr>
          <a:xfrm>
            <a:off x="45720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40" name="PlaceHolder 2"/>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1" name="PlaceHolder 3"/>
          <p:cNvSpPr>
            <a:spLocks noGrp="1"/>
          </p:cNvSpPr>
          <p:nvPr>
            <p:ph type="body"/>
          </p:nvPr>
        </p:nvSpPr>
        <p:spPr>
          <a:xfrm>
            <a:off x="457200" y="1600200"/>
            <a:ext cx="822924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pic>
        <p:nvPicPr>
          <p:cNvPr id="142" name="" descr=""/>
          <p:cNvPicPr/>
          <p:nvPr/>
        </p:nvPicPr>
        <p:blipFill>
          <a:blip r:embed="rId2"/>
          <a:stretch/>
        </p:blipFill>
        <p:spPr>
          <a:xfrm>
            <a:off x="1459080" y="1599840"/>
            <a:ext cx="6225120" cy="4966920"/>
          </a:xfrm>
          <a:prstGeom prst="rect">
            <a:avLst/>
          </a:prstGeom>
          <a:ln>
            <a:noFill/>
          </a:ln>
        </p:spPr>
      </p:pic>
      <p:pic>
        <p:nvPicPr>
          <p:cNvPr id="143" name="" descr=""/>
          <p:cNvPicPr/>
          <p:nvPr/>
        </p:nvPicPr>
        <p:blipFill>
          <a:blip r:embed="rId3"/>
          <a:stretch/>
        </p:blipFill>
        <p:spPr>
          <a:xfrm>
            <a:off x="1459080" y="1599840"/>
            <a:ext cx="6225120" cy="4966920"/>
          </a:xfrm>
          <a:prstGeom prst="rect">
            <a:avLst/>
          </a:prstGeom>
          <a:ln>
            <a:noFill/>
          </a:ln>
        </p:spPr>
      </p:pic>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0200"/>
            <a:ext cx="4015800" cy="496692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419472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rIns="0" tIns="0" bIns="0" anchor="ctr"/>
          <a:p>
            <a:endParaRPr b="0" lang="en-US" sz="1400" spc="-1" strike="noStrike">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0200"/>
            <a:ext cx="401580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4194720"/>
            <a:ext cx="8229240" cy="2369160"/>
          </a:xfrm>
          <a:prstGeom prst="rect">
            <a:avLst/>
          </a:prstGeom>
        </p:spPr>
        <p:txBody>
          <a:bodyPr lIns="0" rIns="0" tIns="0" bIns="0"/>
          <a:p>
            <a:endParaRPr b="0" lang="en-US" sz="14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11040"/>
            <a:ext cx="7772040" cy="1546200"/>
          </a:xfrm>
          <a:prstGeom prst="rect">
            <a:avLst/>
          </a:prstGeom>
        </p:spPr>
        <p:txBody>
          <a:bodyPr tIns="91440" bIns="91440" anchor="b"/>
          <a:p>
            <a:endParaRPr b="0" lang="en-US" sz="14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Pulse para editar el formato de esquema del texto</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Segundo nivel del esquema</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Tercer nivel del esquema</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Cuarto nivel del esquema</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Quinto nivel del esquema</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Sexto nivel del esquema</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Séptimo nivel del esquema</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rIns="0" tIns="0" bIns="0" anchor="ctr"/>
          <a:p>
            <a:r>
              <a:rPr b="0" lang="en-US" sz="1400" spc="-1" strike="noStrike">
                <a:solidFill>
                  <a:srgbClr val="000000"/>
                </a:solidFill>
                <a:uFill>
                  <a:solidFill>
                    <a:srgbClr val="ffffff"/>
                  </a:solidFill>
                </a:uFill>
                <a:latin typeface="Arial"/>
              </a:rPr>
              <a:t>Pulse para editar el formato del texto de título</a:t>
            </a:r>
            <a:endParaRPr b="0" lang="en-US" sz="1400" spc="-1" strike="noStrike">
              <a:solidFill>
                <a:srgbClr val="000000"/>
              </a:solidFill>
              <a:uFill>
                <a:solidFill>
                  <a:srgbClr val="ffffff"/>
                </a:solidFill>
              </a:uFill>
              <a:latin typeface="Arial"/>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Pulse para editar el formato de esquema del texto</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Segundo nivel del esquema</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Tercer nivel del esquema</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Cuarto nivel del esquema</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Quinto nivel del esquema</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Sexto nivel del esquema</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Séptimo nivel del esquema</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8229240" cy="1142640"/>
          </a:xfrm>
          <a:prstGeom prst="rect">
            <a:avLst/>
          </a:prstGeom>
        </p:spPr>
        <p:txBody>
          <a:bodyPr tIns="91440" bIns="91440" anchor="b"/>
          <a:p>
            <a:endParaRPr b="0" lang="en-US" sz="1400" spc="-1" strike="noStrike">
              <a:solidFill>
                <a:srgbClr val="000000"/>
              </a:solidFill>
              <a:uFill>
                <a:solidFill>
                  <a:srgbClr val="ffffff"/>
                </a:solidFill>
              </a:uFill>
              <a:latin typeface="Arial"/>
            </a:endParaRPr>
          </a:p>
        </p:txBody>
      </p:sp>
      <p:sp>
        <p:nvSpPr>
          <p:cNvPr id="73" name="PlaceHolder 2"/>
          <p:cNvSpPr>
            <a:spLocks noGrp="1"/>
          </p:cNvSpPr>
          <p:nvPr>
            <p:ph type="body"/>
          </p:nvPr>
        </p:nvSpPr>
        <p:spPr>
          <a:xfrm>
            <a:off x="457200" y="1600200"/>
            <a:ext cx="8229240" cy="4967280"/>
          </a:xfrm>
          <a:prstGeom prst="rect">
            <a:avLst/>
          </a:prstGeom>
        </p:spPr>
        <p:txBody>
          <a:bodyPr tIns="91440" bIns="9144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rPr>
              <a:t>Pulse para editar el formato de esquema del texto</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rPr>
              <a:t>Segundo nivel del esquema</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rPr>
              <a:t>Tercer nivel del esquema</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rPr>
              <a:t>Cuarto nivel del esquema</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400" spc="-1" strike="noStrike">
                <a:solidFill>
                  <a:srgbClr val="000000"/>
                </a:solidFill>
                <a:uFill>
                  <a:solidFill>
                    <a:srgbClr val="ffffff"/>
                  </a:solidFill>
                </a:uFill>
                <a:latin typeface="Arial"/>
              </a:rPr>
              <a:t>Quinto nivel del esquema</a:t>
            </a:r>
            <a:endParaRPr b="0" lang="en-US" sz="14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400" spc="-1" strike="noStrike">
                <a:solidFill>
                  <a:srgbClr val="000000"/>
                </a:solidFill>
                <a:uFill>
                  <a:solidFill>
                    <a:srgbClr val="ffffff"/>
                  </a:solidFill>
                </a:uFill>
                <a:latin typeface="Arial"/>
              </a:rPr>
              <a:t>Sexto nivel del esquema</a:t>
            </a:r>
            <a:endParaRPr b="0" lang="en-US" sz="14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400" spc="-1" strike="noStrike">
                <a:solidFill>
                  <a:srgbClr val="000000"/>
                </a:solidFill>
                <a:uFill>
                  <a:solidFill>
                    <a:srgbClr val="ffffff"/>
                  </a:solidFill>
                </a:uFill>
                <a:latin typeface="Arial"/>
              </a:rPr>
              <a:t>Séptimo nivel del esquema</a:t>
            </a:r>
            <a:endParaRPr b="0" lang="en-US" sz="1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tIns="91440" bIns="91440" anchor="b"/>
          <a:p>
            <a:pPr>
              <a:lnSpc>
                <a:spcPct val="100000"/>
              </a:lnSpc>
            </a:pPr>
            <a:r>
              <a:rPr b="0" lang="en-US" sz="1400" spc="-1" strike="noStrike">
                <a:solidFill>
                  <a:srgbClr val="000000"/>
                </a:solidFill>
                <a:uFill>
                  <a:solidFill>
                    <a:srgbClr val="ffffff"/>
                  </a:solidFill>
                </a:uFill>
                <a:latin typeface="Arial"/>
                <a:ea typeface="Arial"/>
              </a:rPr>
              <a:t>Click to edit Master title style</a:t>
            </a:r>
            <a:endParaRPr b="0" lang="en-US" sz="1400" spc="-1" strike="noStrike">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600200"/>
            <a:ext cx="8229240" cy="4966920"/>
          </a:xfrm>
          <a:prstGeom prst="rect">
            <a:avLst/>
          </a:prstGeom>
        </p:spPr>
        <p:txBody>
          <a:bodyPr tIns="91440" bIns="91440"/>
          <a:p>
            <a:pPr marL="432000" indent="-324000">
              <a:buClr>
                <a:srgbClr val="000000"/>
              </a:buClr>
              <a:buSzPct val="45000"/>
              <a:buFont typeface="Wingdings" charset="2"/>
              <a:buChar char=""/>
            </a:pPr>
            <a:r>
              <a:rPr b="0" lang="en-US" sz="1400" spc="-1" strike="noStrike">
                <a:solidFill>
                  <a:srgbClr val="000000"/>
                </a:solidFill>
                <a:uFill>
                  <a:solidFill>
                    <a:srgbClr val="ffffff"/>
                  </a:solidFill>
                </a:uFill>
                <a:latin typeface="Arial"/>
                <a:ea typeface="Arial"/>
              </a:rPr>
              <a:t>Pulse para editar el formato de esquema del texto</a:t>
            </a:r>
            <a:endParaRPr b="0" lang="en-US" sz="14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400" spc="-1" strike="noStrike">
                <a:solidFill>
                  <a:srgbClr val="000000"/>
                </a:solidFill>
                <a:uFill>
                  <a:solidFill>
                    <a:srgbClr val="ffffff"/>
                  </a:solidFill>
                </a:uFill>
                <a:latin typeface="Arial"/>
                <a:ea typeface="Arial"/>
              </a:rPr>
              <a:t>Segundo nivel del esquema</a:t>
            </a:r>
            <a:endParaRPr b="0" lang="en-US" sz="14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400" spc="-1" strike="noStrike">
                <a:solidFill>
                  <a:srgbClr val="000000"/>
                </a:solidFill>
                <a:uFill>
                  <a:solidFill>
                    <a:srgbClr val="ffffff"/>
                  </a:solidFill>
                </a:uFill>
                <a:latin typeface="Arial"/>
                <a:ea typeface="Arial"/>
              </a:rPr>
              <a:t>Tercer nivel del esquema</a:t>
            </a:r>
            <a:endParaRPr b="0" lang="en-US" sz="1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400" spc="-1" strike="noStrike">
                <a:solidFill>
                  <a:srgbClr val="000000"/>
                </a:solidFill>
                <a:uFill>
                  <a:solidFill>
                    <a:srgbClr val="ffffff"/>
                  </a:solidFill>
                </a:uFill>
                <a:latin typeface="Arial"/>
                <a:ea typeface="Arial"/>
              </a:rPr>
              <a:t>Cuarto nivel del esquema</a:t>
            </a:r>
            <a:endParaRPr b="0" lang="en-US" sz="14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400" spc="-1" strike="noStrike">
                <a:solidFill>
                  <a:srgbClr val="000000"/>
                </a:solidFill>
                <a:uFill>
                  <a:solidFill>
                    <a:srgbClr val="ffffff"/>
                  </a:solidFill>
                </a:uFill>
                <a:latin typeface="Arial"/>
                <a:ea typeface="Arial"/>
              </a:rPr>
              <a:t>Quinto nivel del esquema</a:t>
            </a:r>
            <a:endParaRPr b="0" lang="en-US" sz="14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400" spc="-1" strike="noStrike">
                <a:solidFill>
                  <a:srgbClr val="000000"/>
                </a:solidFill>
                <a:uFill>
                  <a:solidFill>
                    <a:srgbClr val="ffffff"/>
                  </a:solidFill>
                </a:uFill>
                <a:latin typeface="Arial"/>
                <a:ea typeface="Arial"/>
              </a:rPr>
              <a:t>Sexto nivel del esquema</a:t>
            </a:r>
            <a:endParaRPr b="0" lang="en-US" sz="1400" spc="-1" strike="noStrike">
              <a:solidFill>
                <a:srgbClr val="000000"/>
              </a:solidFill>
              <a:uFill>
                <a:solidFill>
                  <a:srgbClr val="ffffff"/>
                </a:solidFill>
              </a:uFill>
              <a:latin typeface="Arial"/>
            </a:endParaRPr>
          </a:p>
          <a:p>
            <a:pPr>
              <a:lnSpc>
                <a:spcPct val="100000"/>
              </a:lnSpc>
            </a:pPr>
            <a:r>
              <a:rPr b="0" lang="en-US" sz="1400" spc="-1" strike="noStrike">
                <a:solidFill>
                  <a:srgbClr val="000000"/>
                </a:solidFill>
                <a:uFill>
                  <a:solidFill>
                    <a:srgbClr val="ffffff"/>
                  </a:solidFill>
                </a:uFill>
                <a:latin typeface="Arial"/>
                <a:ea typeface="Arial"/>
              </a:rPr>
              <a:t>Séptimo nivel del esquemaClick to edit Master text styles</a:t>
            </a:r>
            <a:endParaRPr b="0" lang="en-US" sz="1400" spc="-1" strike="noStrike">
              <a:solidFill>
                <a:srgbClr val="000000"/>
              </a:solidFill>
              <a:uFill>
                <a:solidFill>
                  <a:srgbClr val="ffffff"/>
                </a:solidFill>
              </a:uFill>
              <a:latin typeface="Arial"/>
            </a:endParaRPr>
          </a:p>
          <a:p>
            <a:r>
              <a:rPr b="0" lang="en-US" sz="1400" spc="-1" strike="noStrike">
                <a:solidFill>
                  <a:srgbClr val="000000"/>
                </a:solidFill>
                <a:uFill>
                  <a:solidFill>
                    <a:srgbClr val="ffffff"/>
                  </a:solidFill>
                </a:uFill>
                <a:latin typeface="Arial"/>
                <a:ea typeface="Arial"/>
              </a:rPr>
              <a:t>Second level</a:t>
            </a:r>
            <a:endParaRPr b="0" lang="en-US" sz="1400" spc="-1" strike="noStrike">
              <a:solidFill>
                <a:srgbClr val="000000"/>
              </a:solidFill>
              <a:uFill>
                <a:solidFill>
                  <a:srgbClr val="ffffff"/>
                </a:solidFill>
              </a:uFill>
              <a:latin typeface="Arial"/>
            </a:endParaRPr>
          </a:p>
          <a:p>
            <a:r>
              <a:rPr b="0" lang="en-US" sz="1400" spc="-1" strike="noStrike">
                <a:solidFill>
                  <a:srgbClr val="000000"/>
                </a:solidFill>
                <a:uFill>
                  <a:solidFill>
                    <a:srgbClr val="ffffff"/>
                  </a:solidFill>
                </a:uFill>
                <a:latin typeface="Arial"/>
                <a:ea typeface="Arial"/>
              </a:rPr>
              <a:t>Third level</a:t>
            </a:r>
            <a:endParaRPr b="0" lang="en-US" sz="1400" spc="-1" strike="noStrike">
              <a:solidFill>
                <a:srgbClr val="000000"/>
              </a:solidFill>
              <a:uFill>
                <a:solidFill>
                  <a:srgbClr val="ffffff"/>
                </a:solidFill>
              </a:uFill>
              <a:latin typeface="Arial"/>
            </a:endParaRPr>
          </a:p>
          <a:p>
            <a:r>
              <a:rPr b="0" lang="en-US" sz="1400" spc="-1" strike="noStrike">
                <a:solidFill>
                  <a:srgbClr val="000000"/>
                </a:solidFill>
                <a:uFill>
                  <a:solidFill>
                    <a:srgbClr val="ffffff"/>
                  </a:solidFill>
                </a:uFill>
                <a:latin typeface="Arial"/>
                <a:ea typeface="Arial"/>
              </a:rPr>
              <a:t>Fourth level</a:t>
            </a:r>
            <a:endParaRPr b="0" lang="en-US" sz="1400" spc="-1" strike="noStrike">
              <a:solidFill>
                <a:srgbClr val="000000"/>
              </a:solidFill>
              <a:uFill>
                <a:solidFill>
                  <a:srgbClr val="ffffff"/>
                </a:solidFill>
              </a:uFill>
              <a:latin typeface="Arial"/>
            </a:endParaRPr>
          </a:p>
          <a:p>
            <a:r>
              <a:rPr b="0" lang="en-US" sz="1400" spc="-1" strike="noStrike">
                <a:solidFill>
                  <a:srgbClr val="000000"/>
                </a:solidFill>
                <a:uFill>
                  <a:solidFill>
                    <a:srgbClr val="ffffff"/>
                  </a:solidFill>
                </a:uFill>
                <a:latin typeface="Arial"/>
                <a:ea typeface="Arial"/>
              </a:rPr>
              <a:t>Fifth level</a:t>
            </a:r>
            <a:endParaRPr b="0" lang="en-US" sz="14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27.xml"/>
</Relationships>
</file>

<file path=ppt/slides/_rels/slide11.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27.xml"/>
</Relationships>
</file>

<file path=ppt/slides/_rels/slide12.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27.xml"/>
</Relationships>
</file>

<file path=ppt/slides/_rels/slide13.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slideLayout" Target="../slideLayouts/slideLayout27.xml"/>
</Relationships>
</file>

<file path=ppt/slides/_rels/slide14.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7.xml"/>
</Relationships>
</file>

<file path=ppt/slides/_rels/slide15.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2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27.xml"/>
</Relationships>
</file>

<file path=ppt/slides/_rels/slide21.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slideLayout" Target="../slideLayouts/slideLayout27.xml"/>
</Relationships>
</file>

<file path=ppt/slides/_rels/slide22.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7.xml"/>
</Relationships>
</file>

<file path=ppt/slides/_rels/slide23.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27.xml"/>
</Relationships>
</file>

<file path=ppt/slides/_rels/slide24.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png"/><Relationship Id="rId3"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2.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27.xml"/>
</Relationships>
</file>

<file path=ppt/slides/_rels/slide9.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2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49" name="CustomShape 1"/>
          <p:cNvSpPr/>
          <p:nvPr/>
        </p:nvSpPr>
        <p:spPr>
          <a:xfrm>
            <a:off x="3314880" y="3192840"/>
            <a:ext cx="5903640" cy="1173960"/>
          </a:xfrm>
          <a:prstGeom prst="rect">
            <a:avLst/>
          </a:prstGeom>
          <a:noFill/>
          <a:ln w="9360">
            <a:noFill/>
          </a:ln>
        </p:spPr>
        <p:style>
          <a:lnRef idx="0"/>
          <a:fillRef idx="0"/>
          <a:effectRef idx="0"/>
          <a:fontRef idx="minor"/>
        </p:style>
        <p:txBody>
          <a:bodyPr tIns="91440" bIns="91440" anchor="ctr"/>
          <a:p>
            <a:pPr>
              <a:lnSpc>
                <a:spcPct val="100000"/>
              </a:lnSpc>
            </a:pPr>
            <a:r>
              <a:rPr b="0" lang="es-AR" sz="2500" spc="-1" strike="noStrike">
                <a:solidFill>
                  <a:srgbClr val="666666"/>
                </a:solidFill>
                <a:uFill>
                  <a:solidFill>
                    <a:srgbClr val="ffffff"/>
                  </a:solidFill>
                </a:uFill>
                <a:latin typeface="Arial"/>
              </a:rPr>
              <a:t>Estrategias, proyectos y acciones</a:t>
            </a:r>
            <a:r>
              <a:rPr b="1" lang="es-AR" sz="2500" spc="-1" strike="noStrike">
                <a:solidFill>
                  <a:srgbClr val="666666"/>
                </a:solidFill>
                <a:uFill>
                  <a:solidFill>
                    <a:srgbClr val="ffffff"/>
                  </a:solidFill>
                </a:uFill>
                <a:latin typeface="Arial"/>
              </a:rPr>
              <a:t> </a:t>
            </a:r>
            <a:endParaRPr b="0" lang="es-AR" sz="1800" spc="-1" strike="noStrike">
              <a:solidFill>
                <a:srgbClr val="000000"/>
              </a:solidFill>
              <a:uFill>
                <a:solidFill>
                  <a:srgbClr val="ffffff"/>
                </a:solidFill>
              </a:uFill>
              <a:latin typeface="Arial"/>
            </a:endParaRPr>
          </a:p>
          <a:p>
            <a:pPr>
              <a:lnSpc>
                <a:spcPct val="100000"/>
              </a:lnSpc>
            </a:pPr>
            <a:r>
              <a:rPr b="1" lang="es-AR" sz="4000" spc="-1" strike="noStrike">
                <a:solidFill>
                  <a:srgbClr val="666666"/>
                </a:solidFill>
                <a:uFill>
                  <a:solidFill>
                    <a:srgbClr val="ffffff"/>
                  </a:solidFill>
                </a:uFill>
                <a:latin typeface="Arial"/>
              </a:rPr>
              <a:t>2014-2016</a:t>
            </a:r>
            <a:endParaRPr b="0" lang="es-AR" sz="1800" spc="-1" strike="noStrike">
              <a:solidFill>
                <a:srgbClr val="000000"/>
              </a:solidFill>
              <a:uFill>
                <a:solidFill>
                  <a:srgbClr val="ffffff"/>
                </a:solidFill>
              </a:uFill>
              <a:latin typeface="Arial"/>
            </a:endParaRPr>
          </a:p>
        </p:txBody>
      </p:sp>
      <p:sp>
        <p:nvSpPr>
          <p:cNvPr id="150" name="CustomShape 2"/>
          <p:cNvSpPr/>
          <p:nvPr/>
        </p:nvSpPr>
        <p:spPr>
          <a:xfrm>
            <a:off x="3314880" y="5195880"/>
            <a:ext cx="4447800" cy="883800"/>
          </a:xfrm>
          <a:prstGeom prst="rect">
            <a:avLst/>
          </a:prstGeom>
          <a:noFill/>
          <a:ln w="9360">
            <a:noFill/>
          </a:ln>
        </p:spPr>
        <p:style>
          <a:lnRef idx="0"/>
          <a:fillRef idx="0"/>
          <a:effectRef idx="0"/>
          <a:fontRef idx="minor"/>
        </p:style>
        <p:txBody>
          <a:bodyPr tIns="91440" bIns="91440"/>
          <a:p>
            <a:pPr>
              <a:lnSpc>
                <a:spcPct val="100000"/>
              </a:lnSpc>
            </a:pPr>
            <a:r>
              <a:rPr b="0" lang="es-AR" sz="1800" spc="-1" strike="noStrike">
                <a:solidFill>
                  <a:srgbClr val="000000"/>
                </a:solidFill>
                <a:uFill>
                  <a:solidFill>
                    <a:srgbClr val="ffffff"/>
                  </a:solidFill>
                </a:uFill>
                <a:latin typeface="Arial"/>
              </a:rPr>
              <a:t>Dra. Marisa De Giusti</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78" name="TextShape 1"/>
          <p:cNvSpPr txBox="1"/>
          <p:nvPr/>
        </p:nvSpPr>
        <p:spPr>
          <a:xfrm>
            <a:off x="1139760" y="1954080"/>
            <a:ext cx="7603920" cy="4070160"/>
          </a:xfrm>
          <a:prstGeom prst="rect">
            <a:avLst/>
          </a:prstGeom>
          <a:noFill/>
          <a:ln>
            <a:noFill/>
          </a:ln>
        </p:spPr>
        <p:txBody>
          <a:bodyPr tIns="91440" bIns="91440"/>
          <a:p>
            <a:pPr algn="just">
              <a:lnSpc>
                <a:spcPct val="115000"/>
              </a:lnSpc>
            </a:pPr>
            <a:r>
              <a:rPr b="0" lang="en-US" sz="1800" spc="-1" strike="noStrike">
                <a:solidFill>
                  <a:srgbClr val="000000"/>
                </a:solidFill>
                <a:uFill>
                  <a:solidFill>
                    <a:srgbClr val="ffffff"/>
                  </a:solidFill>
                </a:uFill>
                <a:latin typeface="Arial"/>
                <a:ea typeface="Arial"/>
              </a:rPr>
              <a:t>El OPAC tiene como finalidad apoyar la difusión de la producción científica y académica de los miembros del consorcio a través de </a:t>
            </a:r>
            <a:r>
              <a:rPr b="0" i="1" lang="en-US" sz="1800" spc="-1" strike="noStrike">
                <a:solidFill>
                  <a:srgbClr val="000000"/>
                </a:solidFill>
                <a:uFill>
                  <a:solidFill>
                    <a:srgbClr val="ffffff"/>
                  </a:solidFill>
                </a:uFill>
                <a:latin typeface="Arial"/>
                <a:ea typeface="Arial"/>
              </a:rPr>
              <a:t>cosechas</a:t>
            </a:r>
            <a:r>
              <a:rPr b="0" lang="en-US" sz="1800" spc="-1" strike="noStrike">
                <a:solidFill>
                  <a:srgbClr val="000000"/>
                </a:solidFill>
                <a:uFill>
                  <a:solidFill>
                    <a:srgbClr val="ffffff"/>
                  </a:solidFill>
                </a:uFill>
                <a:latin typeface="Arial"/>
                <a:ea typeface="Arial"/>
              </a:rPr>
              <a:t> de recursos publicados bajo políticas de Acceso Abierto y su exposición a través de un portal público de búsquedas.</a:t>
            </a:r>
            <a:endParaRPr b="0" lang="en-US" sz="1400" spc="-1" strike="noStrike">
              <a:solidFill>
                <a:srgbClr val="000000"/>
              </a:solidFill>
              <a:uFill>
                <a:solidFill>
                  <a:srgbClr val="ffffff"/>
                </a:solidFill>
              </a:uFill>
              <a:latin typeface="Arial"/>
            </a:endParaRPr>
          </a:p>
          <a:p>
            <a:pPr algn="just">
              <a:lnSpc>
                <a:spcPct val="115000"/>
              </a:lnSpc>
            </a:pPr>
            <a:endParaRPr b="0" lang="en-US" sz="1400" spc="-1" strike="noStrike">
              <a:solidFill>
                <a:srgbClr val="000000"/>
              </a:solidFill>
              <a:uFill>
                <a:solidFill>
                  <a:srgbClr val="ffffff"/>
                </a:solidFill>
              </a:uFill>
              <a:latin typeface="Arial"/>
            </a:endParaRPr>
          </a:p>
          <a:p>
            <a:pPr algn="just">
              <a:lnSpc>
                <a:spcPct val="115000"/>
              </a:lnSpc>
            </a:pPr>
            <a:r>
              <a:rPr b="0" lang="en-US" sz="1800" spc="-1" strike="noStrike">
                <a:solidFill>
                  <a:srgbClr val="000000"/>
                </a:solidFill>
                <a:uFill>
                  <a:solidFill>
                    <a:srgbClr val="ffffff"/>
                  </a:solidFill>
                </a:uFill>
                <a:latin typeface="Arial"/>
                <a:ea typeface="Arial"/>
              </a:rPr>
              <a:t>Esta herramienta es capaz de comprender distintos formatos de catalogación, de extraer la información que considera relevante para su gestión y exposición, y de normalizar la información de los recursos recolectados para almacenarlos en un repositorio centralizado.</a:t>
            </a:r>
            <a:endParaRPr b="0" lang="en-US" sz="1400" spc="-1" strike="noStrike">
              <a:solidFill>
                <a:srgbClr val="000000"/>
              </a:solidFill>
              <a:uFill>
                <a:solidFill>
                  <a:srgbClr val="ffffff"/>
                </a:solidFill>
              </a:uFill>
              <a:latin typeface="Arial"/>
            </a:endParaRPr>
          </a:p>
        </p:txBody>
      </p:sp>
      <p:sp>
        <p:nvSpPr>
          <p:cNvPr id="179" name="TextShape 2"/>
          <p:cNvSpPr txBox="1"/>
          <p:nvPr/>
        </p:nvSpPr>
        <p:spPr>
          <a:xfrm>
            <a:off x="900000" y="395640"/>
            <a:ext cx="4787640" cy="1328040"/>
          </a:xfrm>
          <a:prstGeom prst="rect">
            <a:avLst/>
          </a:prstGeom>
          <a:noFill/>
          <a:ln w="9360">
            <a:noFill/>
          </a:ln>
        </p:spPr>
        <p:txBody>
          <a:bodyPr tIns="91440" bIns="91440" anchor="b"/>
          <a:p>
            <a:pPr>
              <a:lnSpc>
                <a:spcPct val="100000"/>
              </a:lnSpc>
            </a:pPr>
            <a:r>
              <a:rPr b="0" lang="en-US" sz="3200" spc="-1" strike="noStrike">
                <a:solidFill>
                  <a:srgbClr val="008000"/>
                </a:solidFill>
                <a:uFill>
                  <a:solidFill>
                    <a:srgbClr val="ffffff"/>
                  </a:solidFill>
                </a:uFill>
                <a:latin typeface="Arial"/>
                <a:ea typeface="Arial"/>
              </a:rPr>
              <a:t>OPAC de ISTEC</a:t>
            </a:r>
            <a:endParaRPr b="0" lang="en-US" sz="1400" spc="-1" strike="noStrike">
              <a:solidFill>
                <a:srgbClr val="000000"/>
              </a:solidFill>
              <a:uFill>
                <a:solidFill>
                  <a:srgbClr val="ffffff"/>
                </a:solidFill>
              </a:uFill>
              <a:latin typeface="Arial"/>
            </a:endParaRPr>
          </a:p>
        </p:txBody>
      </p:sp>
      <p:sp>
        <p:nvSpPr>
          <p:cNvPr id="180" name="CustomShape 3"/>
          <p:cNvSpPr/>
          <p:nvPr/>
        </p:nvSpPr>
        <p:spPr>
          <a:xfrm>
            <a:off x="3068640" y="5064120"/>
            <a:ext cx="3746160" cy="1317240"/>
          </a:xfrm>
          <a:prstGeom prst="rect">
            <a:avLst/>
          </a:prstGeom>
          <a:blipFill>
            <a:blip r:embed="rId2"/>
            <a:stretch>
              <a:fillRect/>
            </a:stretch>
          </a:blipFill>
          <a:ln w="9360">
            <a:noFill/>
          </a:ln>
        </p:spPr>
        <p:style>
          <a:lnRef idx="0"/>
          <a:fillRef idx="0"/>
          <a:effectRef idx="0"/>
          <a:fontRef idx="minor"/>
        </p:style>
      </p:sp>
      <p:sp>
        <p:nvSpPr>
          <p:cNvPr id="181" name="CustomShape 4"/>
          <p:cNvSpPr/>
          <p:nvPr/>
        </p:nvSpPr>
        <p:spPr>
          <a:xfrm>
            <a:off x="1139760" y="1518120"/>
            <a:ext cx="4393800" cy="488520"/>
          </a:xfrm>
          <a:prstGeom prst="rect">
            <a:avLst/>
          </a:prstGeom>
          <a:noFill/>
          <a:ln w="9360">
            <a:noFill/>
          </a:ln>
        </p:spPr>
        <p:style>
          <a:lnRef idx="0"/>
          <a:fillRef idx="0"/>
          <a:effectRef idx="0"/>
          <a:fontRef idx="minor"/>
        </p:style>
        <p:txBody>
          <a:bodyPr tIns="91440" bIns="91440" anchor="ctr"/>
          <a:p>
            <a:pPr>
              <a:lnSpc>
                <a:spcPct val="100000"/>
              </a:lnSpc>
            </a:pPr>
            <a:r>
              <a:rPr b="0" lang="es-AR" sz="2000" spc="-1" strike="noStrike">
                <a:solidFill>
                  <a:srgbClr val="3e664c"/>
                </a:solidFill>
                <a:uFill>
                  <a:solidFill>
                    <a:srgbClr val="ffffff"/>
                  </a:solidFill>
                </a:uFill>
                <a:latin typeface="Arial"/>
              </a:rPr>
              <a:t>http://opac-istec.prebi.unlp.edu.ar</a:t>
            </a:r>
            <a:endParaRPr b="0" lang="es-AR" sz="18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82" name="TextShape 1"/>
          <p:cNvSpPr txBox="1"/>
          <p:nvPr/>
        </p:nvSpPr>
        <p:spPr>
          <a:xfrm>
            <a:off x="1139760" y="1789200"/>
            <a:ext cx="7603920" cy="4144320"/>
          </a:xfrm>
          <a:prstGeom prst="rect">
            <a:avLst/>
          </a:prstGeom>
          <a:noFill/>
          <a:ln>
            <a:noFill/>
          </a:ln>
        </p:spPr>
        <p:txBody>
          <a:bodyPr tIns="91440" bIns="91440"/>
          <a:p>
            <a:pPr marL="343080" indent="-342720" algn="just">
              <a:lnSpc>
                <a:spcPct val="115000"/>
              </a:lnSpc>
            </a:pPr>
            <a:r>
              <a:rPr b="1" lang="en-US" sz="1800" spc="-1" strike="noStrike" u="sng">
                <a:solidFill>
                  <a:srgbClr val="3e664c"/>
                </a:solidFill>
                <a:uFill>
                  <a:solidFill>
                    <a:srgbClr val="ffffff"/>
                  </a:solidFill>
                </a:uFill>
                <a:latin typeface="Arial"/>
                <a:ea typeface="Arial"/>
              </a:rPr>
              <a:t>Acciones concretas</a:t>
            </a:r>
            <a:endParaRPr b="0" lang="en-US" sz="1400" spc="-1" strike="noStrike">
              <a:solidFill>
                <a:srgbClr val="000000"/>
              </a:solidFill>
              <a:uFill>
                <a:solidFill>
                  <a:srgbClr val="ffffff"/>
                </a:solidFill>
              </a:uFill>
              <a:latin typeface="Arial"/>
            </a:endParaRPr>
          </a:p>
          <a:p>
            <a:pPr marL="343080" indent="-342720" algn="just">
              <a:lnSpc>
                <a:spcPct val="115000"/>
              </a:lnSpc>
              <a:buClr>
                <a:srgbClr val="000000"/>
              </a:buClr>
              <a:buFont typeface="StarSymbol"/>
              <a:buAutoNum type="alphaLcPeriod"/>
            </a:pPr>
            <a:r>
              <a:rPr b="0" lang="en-US" sz="1800" spc="-1" strike="noStrike">
                <a:solidFill>
                  <a:srgbClr val="000000"/>
                </a:solidFill>
                <a:uFill>
                  <a:solidFill>
                    <a:srgbClr val="ffffff"/>
                  </a:solidFill>
                </a:uFill>
                <a:latin typeface="Arial"/>
                <a:ea typeface="Arial"/>
              </a:rPr>
              <a:t>Lograr un conjunto de datos más uniforme y productivo</a:t>
            </a:r>
            <a:endParaRPr b="0" lang="en-US" sz="1400" spc="-1" strike="noStrike">
              <a:solidFill>
                <a:srgbClr val="000000"/>
              </a:solidFill>
              <a:uFill>
                <a:solidFill>
                  <a:srgbClr val="ffffff"/>
                </a:solidFill>
              </a:uFill>
              <a:latin typeface="Arial"/>
            </a:endParaRPr>
          </a:p>
          <a:p>
            <a:pPr marL="343080" indent="-342720" algn="just">
              <a:lnSpc>
                <a:spcPct val="115000"/>
              </a:lnSpc>
              <a:buClr>
                <a:srgbClr val="000000"/>
              </a:buClr>
              <a:buFont typeface="StarSymbol"/>
              <a:buAutoNum type="alphaLcPeriod"/>
            </a:pPr>
            <a:r>
              <a:rPr b="0" lang="en-US" sz="1800" spc="-1" strike="noStrike">
                <a:solidFill>
                  <a:srgbClr val="000000"/>
                </a:solidFill>
                <a:uFill>
                  <a:solidFill>
                    <a:srgbClr val="ffffff"/>
                  </a:solidFill>
                </a:uFill>
                <a:latin typeface="Arial"/>
                <a:ea typeface="Arial"/>
              </a:rPr>
              <a:t>Agregar múltiples estadísticas que permitan obtener mayor información sobre cada repositorio.</a:t>
            </a:r>
            <a:endParaRPr b="0" lang="en-US" sz="1400" spc="-1" strike="noStrike">
              <a:solidFill>
                <a:srgbClr val="000000"/>
              </a:solidFill>
              <a:uFill>
                <a:solidFill>
                  <a:srgbClr val="ffffff"/>
                </a:solidFill>
              </a:uFill>
              <a:latin typeface="Arial"/>
            </a:endParaRPr>
          </a:p>
          <a:p>
            <a:pPr marL="343080" indent="-342720" algn="just">
              <a:lnSpc>
                <a:spcPct val="115000"/>
              </a:lnSpc>
              <a:buClr>
                <a:srgbClr val="000000"/>
              </a:buClr>
              <a:buFont typeface="StarSymbol"/>
              <a:buAutoNum type="alphaLcPeriod"/>
            </a:pPr>
            <a:r>
              <a:rPr b="0" lang="en-US" sz="1800" spc="-1" strike="noStrike">
                <a:solidFill>
                  <a:srgbClr val="000000"/>
                </a:solidFill>
                <a:uFill>
                  <a:solidFill>
                    <a:srgbClr val="ffffff"/>
                  </a:solidFill>
                </a:uFill>
                <a:latin typeface="Arial"/>
                <a:ea typeface="Arial"/>
              </a:rPr>
              <a:t>Mejorar el sistema de sugerencias de búsquedas</a:t>
            </a:r>
            <a:endParaRPr b="0" lang="en-US" sz="1400" spc="-1" strike="noStrike">
              <a:solidFill>
                <a:srgbClr val="000000"/>
              </a:solidFill>
              <a:uFill>
                <a:solidFill>
                  <a:srgbClr val="ffffff"/>
                </a:solidFill>
              </a:uFill>
              <a:latin typeface="Arial"/>
            </a:endParaRPr>
          </a:p>
          <a:p>
            <a:pPr marL="343080" indent="-342720" algn="just">
              <a:lnSpc>
                <a:spcPct val="115000"/>
              </a:lnSpc>
              <a:buClr>
                <a:srgbClr val="000000"/>
              </a:buClr>
              <a:buFont typeface="StarSymbol"/>
              <a:buAutoNum type="alphaLcPeriod"/>
            </a:pPr>
            <a:r>
              <a:rPr b="0" lang="en-US" sz="1800" spc="-1" strike="noStrike">
                <a:solidFill>
                  <a:srgbClr val="000000"/>
                </a:solidFill>
                <a:uFill>
                  <a:solidFill>
                    <a:srgbClr val="ffffff"/>
                  </a:solidFill>
                </a:uFill>
                <a:latin typeface="Arial"/>
                <a:ea typeface="Arial"/>
              </a:rPr>
              <a:t>Corrección de errores detectados.</a:t>
            </a:r>
            <a:endParaRPr b="0" lang="en-US" sz="1400" spc="-1" strike="noStrike">
              <a:solidFill>
                <a:srgbClr val="000000"/>
              </a:solidFill>
              <a:uFill>
                <a:solidFill>
                  <a:srgbClr val="ffffff"/>
                </a:solidFill>
              </a:uFill>
              <a:latin typeface="Arial"/>
            </a:endParaRPr>
          </a:p>
          <a:p>
            <a:pPr marL="343080" indent="-342720" algn="just">
              <a:lnSpc>
                <a:spcPct val="115000"/>
              </a:lnSpc>
              <a:buClr>
                <a:srgbClr val="000000"/>
              </a:buClr>
              <a:buFont typeface="StarSymbol"/>
              <a:buAutoNum type="alphaLcPeriod"/>
            </a:pPr>
            <a:r>
              <a:rPr b="0" lang="en-US" sz="1800" spc="-1" strike="noStrike">
                <a:solidFill>
                  <a:srgbClr val="000000"/>
                </a:solidFill>
                <a:uFill>
                  <a:solidFill>
                    <a:srgbClr val="ffffff"/>
                  </a:solidFill>
                </a:uFill>
                <a:latin typeface="Arial"/>
                <a:ea typeface="Arial"/>
              </a:rPr>
              <a:t>Campañas de difusión de la herramienta, alentar el envío de reportes de error, opiniones y sugerencias.</a:t>
            </a:r>
            <a:endParaRPr b="0" lang="en-US" sz="1400" spc="-1" strike="noStrike">
              <a:solidFill>
                <a:srgbClr val="000000"/>
              </a:solidFill>
              <a:uFill>
                <a:solidFill>
                  <a:srgbClr val="ffffff"/>
                </a:solidFill>
              </a:uFill>
              <a:latin typeface="Arial"/>
            </a:endParaRPr>
          </a:p>
          <a:p>
            <a:pPr marL="343080" indent="-342720" algn="just">
              <a:lnSpc>
                <a:spcPct val="115000"/>
              </a:lnSpc>
              <a:buClr>
                <a:srgbClr val="000000"/>
              </a:buClr>
              <a:buFont typeface="StarSymbol"/>
              <a:buAutoNum type="alphaLcPeriod"/>
            </a:pPr>
            <a:r>
              <a:rPr b="0" lang="en-US" sz="1800" spc="-1" strike="noStrike">
                <a:solidFill>
                  <a:srgbClr val="000000"/>
                </a:solidFill>
                <a:uFill>
                  <a:solidFill>
                    <a:srgbClr val="ffffff"/>
                  </a:solidFill>
                </a:uFill>
                <a:latin typeface="Arial"/>
                <a:ea typeface="Arial"/>
              </a:rPr>
              <a:t>Mejorar las características SEO de la aplicación.</a:t>
            </a:r>
            <a:endParaRPr b="0" lang="en-US" sz="1400" spc="-1" strike="noStrike">
              <a:solidFill>
                <a:srgbClr val="000000"/>
              </a:solidFill>
              <a:uFill>
                <a:solidFill>
                  <a:srgbClr val="ffffff"/>
                </a:solidFill>
              </a:uFill>
              <a:latin typeface="Arial"/>
            </a:endParaRPr>
          </a:p>
          <a:p>
            <a:pPr marL="343080" indent="-342720" algn="just">
              <a:lnSpc>
                <a:spcPct val="115000"/>
              </a:lnSpc>
              <a:buClr>
                <a:srgbClr val="000000"/>
              </a:buClr>
              <a:buFont typeface="StarSymbol"/>
              <a:buAutoNum type="alphaLcPeriod"/>
            </a:pPr>
            <a:r>
              <a:rPr b="0" lang="en-US" sz="1800" spc="-1" strike="noStrike">
                <a:solidFill>
                  <a:srgbClr val="000000"/>
                </a:solidFill>
                <a:uFill>
                  <a:solidFill>
                    <a:srgbClr val="ffffff"/>
                  </a:solidFill>
                </a:uFill>
                <a:latin typeface="Arial"/>
                <a:ea typeface="Arial"/>
              </a:rPr>
              <a:t>Habilitar el registro de consultas realizadas.</a:t>
            </a:r>
            <a:endParaRPr b="0" lang="en-US" sz="1400" spc="-1" strike="noStrike">
              <a:solidFill>
                <a:srgbClr val="000000"/>
              </a:solidFill>
              <a:uFill>
                <a:solidFill>
                  <a:srgbClr val="ffffff"/>
                </a:solidFill>
              </a:uFill>
              <a:latin typeface="Arial"/>
            </a:endParaRPr>
          </a:p>
          <a:p>
            <a:pPr marL="343080" indent="-342720">
              <a:lnSpc>
                <a:spcPct val="115000"/>
              </a:lnSpc>
              <a:buClr>
                <a:srgbClr val="000000"/>
              </a:buClr>
              <a:buFont typeface="StarSymbol"/>
              <a:buAutoNum type="alphaLcPeriod"/>
            </a:pPr>
            <a:r>
              <a:rPr b="0" lang="en-US" sz="1800" spc="-1" strike="noStrike">
                <a:solidFill>
                  <a:srgbClr val="000000"/>
                </a:solidFill>
                <a:uFill>
                  <a:solidFill>
                    <a:srgbClr val="ffffff"/>
                  </a:solidFill>
                </a:uFill>
                <a:latin typeface="Arial"/>
                <a:ea typeface="Arial"/>
              </a:rPr>
              <a:t>Incorporación de nuevas fuentes de datos.</a:t>
            </a:r>
            <a:endParaRPr b="0" lang="en-US" sz="1400" spc="-1" strike="noStrike">
              <a:solidFill>
                <a:srgbClr val="000000"/>
              </a:solidFill>
              <a:uFill>
                <a:solidFill>
                  <a:srgbClr val="ffffff"/>
                </a:solidFill>
              </a:uFill>
              <a:latin typeface="Arial"/>
            </a:endParaRPr>
          </a:p>
          <a:p>
            <a:pPr marL="343080" indent="-342720">
              <a:lnSpc>
                <a:spcPct val="100000"/>
              </a:lnSpc>
            </a:pPr>
            <a:endParaRPr b="0" lang="en-US" sz="1400" spc="-1" strike="noStrike">
              <a:solidFill>
                <a:srgbClr val="000000"/>
              </a:solidFill>
              <a:uFill>
                <a:solidFill>
                  <a:srgbClr val="ffffff"/>
                </a:solidFill>
              </a:uFill>
              <a:latin typeface="Arial"/>
            </a:endParaRPr>
          </a:p>
        </p:txBody>
      </p:sp>
      <p:sp>
        <p:nvSpPr>
          <p:cNvPr id="183" name="TextShape 2"/>
          <p:cNvSpPr txBox="1"/>
          <p:nvPr/>
        </p:nvSpPr>
        <p:spPr>
          <a:xfrm>
            <a:off x="1079640" y="395640"/>
            <a:ext cx="4787640" cy="1328040"/>
          </a:xfrm>
          <a:prstGeom prst="rect">
            <a:avLst/>
          </a:prstGeom>
          <a:noFill/>
          <a:ln w="9360">
            <a:noFill/>
          </a:ln>
        </p:spPr>
        <p:txBody>
          <a:bodyPr tIns="91440" bIns="91440" anchor="b"/>
          <a:p>
            <a:pPr>
              <a:lnSpc>
                <a:spcPct val="100000"/>
              </a:lnSpc>
            </a:pPr>
            <a:r>
              <a:rPr b="0" lang="en-US" sz="3200" spc="-1" strike="noStrike">
                <a:solidFill>
                  <a:srgbClr val="008000"/>
                </a:solidFill>
                <a:uFill>
                  <a:solidFill>
                    <a:srgbClr val="ffffff"/>
                  </a:solidFill>
                </a:uFill>
                <a:latin typeface="Arial"/>
                <a:ea typeface="Arial"/>
              </a:rPr>
              <a:t>OPAC de ISTEC</a:t>
            </a:r>
            <a:endParaRPr b="0" lang="en-US" sz="1400" spc="-1" strike="noStrike">
              <a:solidFill>
                <a:srgbClr val="000000"/>
              </a:solidFill>
              <a:uFill>
                <a:solidFill>
                  <a:srgbClr val="ffffff"/>
                </a:solidFill>
              </a:uFill>
              <a:latin typeface="Arial"/>
            </a:endParaRPr>
          </a:p>
        </p:txBody>
      </p:sp>
      <p:sp>
        <p:nvSpPr>
          <p:cNvPr id="184" name="CustomShape 3"/>
          <p:cNvSpPr/>
          <p:nvPr/>
        </p:nvSpPr>
        <p:spPr>
          <a:xfrm>
            <a:off x="2483640" y="5805360"/>
            <a:ext cx="4571640" cy="516600"/>
          </a:xfrm>
          <a:prstGeom prst="rect">
            <a:avLst/>
          </a:prstGeom>
          <a:noFill/>
          <a:ln>
            <a:noFill/>
          </a:ln>
        </p:spPr>
        <p:style>
          <a:lnRef idx="0"/>
          <a:fillRef idx="0"/>
          <a:effectRef idx="0"/>
          <a:fontRef idx="minor"/>
        </p:style>
        <p:txBody>
          <a:bodyPr lIns="90000" rIns="90000" tIns="45000" bIns="45000"/>
          <a:p>
            <a:pPr>
              <a:lnSpc>
                <a:spcPct val="100000"/>
              </a:lnSpc>
            </a:pPr>
            <a:r>
              <a:rPr b="0" i="1" lang="es-AR" sz="1400" spc="-1" strike="noStrike">
                <a:solidFill>
                  <a:srgbClr val="008000"/>
                </a:solidFill>
                <a:uFill>
                  <a:solidFill>
                    <a:srgbClr val="ffffff"/>
                  </a:solidFill>
                </a:uFill>
                <a:latin typeface="Arial"/>
              </a:rPr>
              <a:t>¿Hacia dónde puede avanzar este proyecto? ¿Quiénes pueden sumarse? </a:t>
            </a:r>
            <a:endParaRPr b="0" lang="es-AR" sz="1800" spc="-1" strike="noStrike">
              <a:solidFill>
                <a:srgbClr val="000000"/>
              </a:solidFill>
              <a:uFill>
                <a:solidFill>
                  <a:srgbClr val="ffffff"/>
                </a:solidFill>
              </a:uFill>
              <a:latin typeface="Arial"/>
            </a:endParaRPr>
          </a:p>
        </p:txBody>
      </p:sp>
      <p:pic>
        <p:nvPicPr>
          <p:cNvPr id="185" name="" descr=""/>
          <p:cNvPicPr/>
          <p:nvPr/>
        </p:nvPicPr>
        <p:blipFill>
          <a:blip r:embed="rId2"/>
          <a:stretch/>
        </p:blipFill>
        <p:spPr>
          <a:xfrm>
            <a:off x="1181160" y="5372280"/>
            <a:ext cx="1295280" cy="127008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86" name="TextShape 1"/>
          <p:cNvSpPr txBox="1"/>
          <p:nvPr/>
        </p:nvSpPr>
        <p:spPr>
          <a:xfrm>
            <a:off x="1171440" y="2016000"/>
            <a:ext cx="7515000" cy="4569480"/>
          </a:xfrm>
          <a:prstGeom prst="rect">
            <a:avLst/>
          </a:prstGeom>
          <a:noFill/>
          <a:ln>
            <a:noFill/>
          </a:ln>
        </p:spPr>
        <p:txBody>
          <a:bodyPr tIns="91440" bIns="91440"/>
          <a:p>
            <a:pPr algn="just">
              <a:lnSpc>
                <a:spcPct val="115000"/>
              </a:lnSpc>
            </a:pPr>
            <a:r>
              <a:rPr b="1" lang="en-US" sz="1800" spc="-1" strike="noStrike" u="sng">
                <a:solidFill>
                  <a:srgbClr val="3e664c"/>
                </a:solidFill>
                <a:uFill>
                  <a:solidFill>
                    <a:srgbClr val="ffffff"/>
                  </a:solidFill>
                </a:uFill>
                <a:latin typeface="Arial"/>
                <a:ea typeface="Arial"/>
              </a:rPr>
              <a:t>Objetivo</a:t>
            </a:r>
            <a:endParaRPr b="0" lang="en-US" sz="1400" spc="-1" strike="noStrike">
              <a:solidFill>
                <a:srgbClr val="000000"/>
              </a:solidFill>
              <a:uFill>
                <a:solidFill>
                  <a:srgbClr val="ffffff"/>
                </a:solidFill>
              </a:uFill>
              <a:latin typeface="Arial"/>
            </a:endParaRPr>
          </a:p>
          <a:p>
            <a:pPr algn="just">
              <a:lnSpc>
                <a:spcPct val="115000"/>
              </a:lnSpc>
            </a:pPr>
            <a:r>
              <a:rPr b="0" lang="en-US" sz="1800" spc="-1" strike="noStrike">
                <a:solidFill>
                  <a:srgbClr val="000000"/>
                </a:solidFill>
                <a:uFill>
                  <a:solidFill>
                    <a:srgbClr val="ffffff"/>
                  </a:solidFill>
                </a:uFill>
                <a:latin typeface="Arial"/>
                <a:ea typeface="Arial"/>
              </a:rPr>
              <a:t>Generar una herramienta que permita validar distintos aspectos de los repositorios digitales.</a:t>
            </a:r>
            <a:endParaRPr b="0" lang="en-US" sz="1400" spc="-1" strike="noStrike">
              <a:solidFill>
                <a:srgbClr val="000000"/>
              </a:solidFill>
              <a:uFill>
                <a:solidFill>
                  <a:srgbClr val="ffffff"/>
                </a:solidFill>
              </a:uFill>
              <a:latin typeface="Arial"/>
            </a:endParaRPr>
          </a:p>
          <a:p>
            <a:pPr algn="just">
              <a:lnSpc>
                <a:spcPct val="115000"/>
              </a:lnSpc>
            </a:pPr>
            <a:r>
              <a:rPr b="0" lang="en-US" sz="1800" spc="-1" strike="noStrike">
                <a:solidFill>
                  <a:srgbClr val="000000"/>
                </a:solidFill>
                <a:uFill>
                  <a:solidFill>
                    <a:srgbClr val="ffffff"/>
                  </a:solidFill>
                </a:uFill>
                <a:latin typeface="Arial"/>
                <a:ea typeface="Arial"/>
              </a:rPr>
              <a:t>Implica la extensión y mejora de las aplicaciones de recolección de recursos, junto con el desarrollo de un framework de validación </a:t>
            </a:r>
            <a:endParaRPr b="0" lang="en-US" sz="1400" spc="-1" strike="noStrike">
              <a:solidFill>
                <a:srgbClr val="000000"/>
              </a:solidFill>
              <a:uFill>
                <a:solidFill>
                  <a:srgbClr val="ffffff"/>
                </a:solidFill>
              </a:uFill>
              <a:latin typeface="Arial"/>
            </a:endParaRPr>
          </a:p>
          <a:p>
            <a:pPr>
              <a:lnSpc>
                <a:spcPct val="100000"/>
              </a:lnSpc>
            </a:pPr>
            <a:r>
              <a:rPr b="1" lang="en-US" sz="1800" spc="-1" strike="noStrike" u="sng">
                <a:solidFill>
                  <a:srgbClr val="3e664c"/>
                </a:solidFill>
                <a:uFill>
                  <a:solidFill>
                    <a:srgbClr val="ffffff"/>
                  </a:solidFill>
                </a:uFill>
                <a:latin typeface="Arial"/>
                <a:ea typeface="Arial"/>
              </a:rPr>
              <a:t>Aplicaciones concretas</a:t>
            </a:r>
            <a:endParaRPr b="0" lang="en-US" sz="1400" spc="-1" strike="noStrike">
              <a:solidFill>
                <a:srgbClr val="000000"/>
              </a:solidFill>
              <a:uFill>
                <a:solidFill>
                  <a:srgbClr val="ffffff"/>
                </a:solidFill>
              </a:uFill>
              <a:latin typeface="Arial"/>
            </a:endParaRPr>
          </a:p>
          <a:p>
            <a:pPr marL="432000" indent="-324000">
              <a:lnSpc>
                <a:spcPct val="100000"/>
              </a:lnSpc>
              <a:buClr>
                <a:srgbClr val="000000"/>
              </a:buClr>
              <a:buSzPct val="167000"/>
              <a:buFont typeface="Symbol" charset="2"/>
              <a:buChar char=""/>
            </a:pPr>
            <a:r>
              <a:rPr b="0" lang="en-US" sz="1800" spc="-1" strike="noStrike">
                <a:solidFill>
                  <a:srgbClr val="000000"/>
                </a:solidFill>
                <a:uFill>
                  <a:solidFill>
                    <a:srgbClr val="ffffff"/>
                  </a:solidFill>
                </a:uFill>
                <a:latin typeface="Arial"/>
                <a:ea typeface="Arial"/>
              </a:rPr>
              <a:t> </a:t>
            </a:r>
            <a:r>
              <a:rPr b="0" lang="en-US" sz="1800" spc="-1" strike="noStrike">
                <a:solidFill>
                  <a:srgbClr val="000000"/>
                </a:solidFill>
                <a:uFill>
                  <a:solidFill>
                    <a:srgbClr val="ffffff"/>
                  </a:solidFill>
                </a:uFill>
                <a:latin typeface="Arial"/>
                <a:ea typeface="Arial"/>
              </a:rPr>
              <a:t>Detectar errores en los datos expuestos mediante OAI-PMH</a:t>
            </a:r>
            <a:endParaRPr b="0" lang="en-US" sz="1400" spc="-1" strike="noStrike">
              <a:solidFill>
                <a:srgbClr val="000000"/>
              </a:solidFill>
              <a:uFill>
                <a:solidFill>
                  <a:srgbClr val="ffffff"/>
                </a:solidFill>
              </a:uFill>
              <a:latin typeface="Arial"/>
            </a:endParaRPr>
          </a:p>
          <a:p>
            <a:pPr marL="432000" indent="-324000">
              <a:lnSpc>
                <a:spcPct val="100000"/>
              </a:lnSpc>
              <a:buClr>
                <a:srgbClr val="000000"/>
              </a:buClr>
              <a:buSzPct val="167000"/>
              <a:buFont typeface="Symbol" charset="2"/>
              <a:buChar char=""/>
            </a:pPr>
            <a:r>
              <a:rPr b="0" lang="en-US" sz="1800" spc="-1" strike="noStrike">
                <a:solidFill>
                  <a:srgbClr val="000000"/>
                </a:solidFill>
                <a:uFill>
                  <a:solidFill>
                    <a:srgbClr val="ffffff"/>
                  </a:solidFill>
                </a:uFill>
                <a:latin typeface="Arial"/>
                <a:ea typeface="Arial"/>
              </a:rPr>
              <a:t> </a:t>
            </a:r>
            <a:r>
              <a:rPr b="0" lang="en-US" sz="1800" spc="-1" strike="noStrike">
                <a:solidFill>
                  <a:srgbClr val="000000"/>
                </a:solidFill>
                <a:uFill>
                  <a:solidFill>
                    <a:srgbClr val="ffffff"/>
                  </a:solidFill>
                </a:uFill>
                <a:latin typeface="Arial"/>
                <a:ea typeface="Arial"/>
              </a:rPr>
              <a:t>Determinar el cumplimiento de los repositorios con respecto a directrices de interoperabilidad. Por ej.: BDCOL, SNRD (LA). Recordar que existe el de Driver.</a:t>
            </a:r>
            <a:endParaRPr b="0" lang="en-US" sz="1400" spc="-1" strike="noStrike">
              <a:solidFill>
                <a:srgbClr val="000000"/>
              </a:solidFill>
              <a:uFill>
                <a:solidFill>
                  <a:srgbClr val="ffffff"/>
                </a:solidFill>
              </a:uFill>
              <a:latin typeface="Arial"/>
            </a:endParaRPr>
          </a:p>
          <a:p>
            <a:pPr marL="432000" indent="-324000">
              <a:lnSpc>
                <a:spcPct val="100000"/>
              </a:lnSpc>
              <a:buClr>
                <a:srgbClr val="000000"/>
              </a:buClr>
              <a:buSzPct val="167000"/>
              <a:buFont typeface="Symbol" charset="2"/>
              <a:buChar char=""/>
            </a:pPr>
            <a:r>
              <a:rPr b="0" lang="en-US" sz="1800" spc="-1" strike="noStrike">
                <a:solidFill>
                  <a:srgbClr val="000000"/>
                </a:solidFill>
                <a:uFill>
                  <a:solidFill>
                    <a:srgbClr val="ffffff"/>
                  </a:solidFill>
                </a:uFill>
                <a:latin typeface="Arial"/>
                <a:ea typeface="Arial"/>
              </a:rPr>
              <a:t> </a:t>
            </a:r>
            <a:r>
              <a:rPr b="0" lang="en-US" sz="1800" spc="-1" strike="noStrike">
                <a:solidFill>
                  <a:srgbClr val="000000"/>
                </a:solidFill>
                <a:uFill>
                  <a:solidFill>
                    <a:srgbClr val="ffffff"/>
                  </a:solidFill>
                </a:uFill>
                <a:latin typeface="Arial"/>
                <a:ea typeface="Arial"/>
              </a:rPr>
              <a:t>Establecer niveles de calidad mínimos a fin de favorecer la interoperabilidad exitosa.</a:t>
            </a:r>
            <a:endParaRPr b="0" lang="en-US" sz="1400" spc="-1" strike="noStrike">
              <a:solidFill>
                <a:srgbClr val="000000"/>
              </a:solidFill>
              <a:uFill>
                <a:solidFill>
                  <a:srgbClr val="ffffff"/>
                </a:solidFill>
              </a:uFill>
              <a:latin typeface="Arial"/>
            </a:endParaRPr>
          </a:p>
          <a:p>
            <a:pPr marL="432000" indent="-324000">
              <a:lnSpc>
                <a:spcPct val="100000"/>
              </a:lnSpc>
              <a:buClr>
                <a:srgbClr val="000000"/>
              </a:buClr>
              <a:buSzPct val="167000"/>
              <a:buFont typeface="Wingdings" charset="2"/>
              <a:buChar char=""/>
            </a:pPr>
            <a:r>
              <a:rPr b="0" lang="en-US" sz="1800" spc="-1" strike="noStrike">
                <a:solidFill>
                  <a:srgbClr val="000000"/>
                </a:solidFill>
                <a:uFill>
                  <a:solidFill>
                    <a:srgbClr val="ffffff"/>
                  </a:solidFill>
                </a:uFill>
                <a:latin typeface="Arial"/>
                <a:ea typeface="Arial"/>
              </a:rPr>
              <a:t> </a:t>
            </a:r>
            <a:r>
              <a:rPr b="1" lang="en-US" sz="1800" spc="-1" strike="noStrike">
                <a:solidFill>
                  <a:srgbClr val="008000"/>
                </a:solidFill>
                <a:uFill>
                  <a:solidFill>
                    <a:srgbClr val="ffffff"/>
                  </a:solidFill>
                </a:uFill>
                <a:latin typeface="Arial"/>
                <a:ea typeface="Arial"/>
              </a:rPr>
              <a:t>Interacción con ACE para acoplarnos a las experiencias que ya tienen en el área de validación.</a:t>
            </a:r>
            <a:endParaRPr b="0" lang="en-US" sz="1400" spc="-1" strike="noStrike">
              <a:solidFill>
                <a:srgbClr val="000000"/>
              </a:solidFill>
              <a:uFill>
                <a:solidFill>
                  <a:srgbClr val="ffffff"/>
                </a:solidFill>
              </a:uFill>
              <a:latin typeface="Arial"/>
            </a:endParaRPr>
          </a:p>
        </p:txBody>
      </p:sp>
      <p:sp>
        <p:nvSpPr>
          <p:cNvPr id="187" name="TextShape 2"/>
          <p:cNvSpPr txBox="1"/>
          <p:nvPr/>
        </p:nvSpPr>
        <p:spPr>
          <a:xfrm>
            <a:off x="1143000" y="540000"/>
            <a:ext cx="6316200" cy="1328040"/>
          </a:xfrm>
          <a:prstGeom prst="rect">
            <a:avLst/>
          </a:prstGeom>
          <a:noFill/>
          <a:ln w="9360">
            <a:noFill/>
          </a:ln>
        </p:spPr>
        <p:txBody>
          <a:bodyPr tIns="91440" bIns="91440" anchor="b"/>
          <a:p>
            <a:pPr>
              <a:lnSpc>
                <a:spcPct val="100000"/>
              </a:lnSpc>
            </a:pPr>
            <a:r>
              <a:rPr b="0" lang="en-US" sz="3200" spc="-1" strike="noStrike">
                <a:solidFill>
                  <a:srgbClr val="008000"/>
                </a:solidFill>
                <a:uFill>
                  <a:solidFill>
                    <a:srgbClr val="ffffff"/>
                  </a:solidFill>
                </a:uFill>
                <a:latin typeface="Arial"/>
                <a:ea typeface="Arial"/>
              </a:rPr>
              <a:t>Validador de repositorios</a:t>
            </a:r>
            <a:endParaRPr b="0" lang="en-US" sz="14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88" name="TextShape 1"/>
          <p:cNvSpPr txBox="1"/>
          <p:nvPr/>
        </p:nvSpPr>
        <p:spPr>
          <a:xfrm>
            <a:off x="1116000" y="2025720"/>
            <a:ext cx="7418160" cy="4070160"/>
          </a:xfrm>
          <a:prstGeom prst="rect">
            <a:avLst/>
          </a:prstGeom>
          <a:noFill/>
          <a:ln>
            <a:noFill/>
          </a:ln>
        </p:spPr>
        <p:txBody>
          <a:bodyPr tIns="91440" bIns="91440"/>
          <a:p>
            <a:pPr marL="343080" indent="-342720">
              <a:lnSpc>
                <a:spcPct val="100000"/>
              </a:lnSpc>
            </a:pPr>
            <a:r>
              <a:rPr b="1" lang="en-US" sz="2000" spc="-1" strike="noStrike" u="sng">
                <a:solidFill>
                  <a:srgbClr val="3e664c"/>
                </a:solidFill>
                <a:uFill>
                  <a:solidFill>
                    <a:srgbClr val="ffffff"/>
                  </a:solidFill>
                </a:uFill>
                <a:latin typeface="Arial"/>
                <a:ea typeface="Arial"/>
              </a:rPr>
              <a:t>Objetivo</a:t>
            </a:r>
            <a:r>
              <a:rPr b="0" lang="en-US" sz="2000" spc="-1" strike="noStrike" u="sng">
                <a:solidFill>
                  <a:srgbClr val="3e664c"/>
                </a:solidFill>
                <a:uFill>
                  <a:solidFill>
                    <a:srgbClr val="ffffff"/>
                  </a:solidFill>
                </a:uFill>
                <a:latin typeface="Arial"/>
                <a:ea typeface="Arial"/>
              </a:rPr>
              <a:t>:</a:t>
            </a:r>
            <a:r>
              <a:rPr b="0" lang="en-US" sz="2000" spc="-1" strike="noStrike">
                <a:solidFill>
                  <a:srgbClr val="3e664c"/>
                </a:solidFill>
                <a:uFill>
                  <a:solidFill>
                    <a:srgbClr val="ffffff"/>
                  </a:solidFill>
                </a:uFill>
                <a:latin typeface="Arial"/>
                <a:ea typeface="Arial"/>
              </a:rPr>
              <a:t> </a:t>
            </a:r>
            <a:r>
              <a:rPr b="0" lang="en-US" sz="2000" spc="-1" strike="noStrike">
                <a:solidFill>
                  <a:srgbClr val="000000"/>
                </a:solidFill>
                <a:uFill>
                  <a:solidFill>
                    <a:srgbClr val="ffffff"/>
                  </a:solidFill>
                </a:uFill>
                <a:latin typeface="Arial"/>
                <a:ea typeface="Arial"/>
              </a:rPr>
              <a:t>desarrollar una herramienta para la generación de un ranking de repositorios ISTEC.</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marL="343080" indent="-342720">
              <a:lnSpc>
                <a:spcPct val="100000"/>
              </a:lnSpc>
            </a:pPr>
            <a:r>
              <a:rPr b="1" lang="en-US" sz="2000" spc="-1" strike="noStrike" u="sng">
                <a:solidFill>
                  <a:srgbClr val="3e664c"/>
                </a:solidFill>
                <a:uFill>
                  <a:solidFill>
                    <a:srgbClr val="ffffff"/>
                  </a:solidFill>
                </a:uFill>
                <a:latin typeface="Arial"/>
                <a:ea typeface="Arial"/>
              </a:rPr>
              <a:t>Esto implica:</a:t>
            </a:r>
            <a:endParaRPr b="0" lang="en-US" sz="1400" spc="-1" strike="noStrike">
              <a:solidFill>
                <a:srgbClr val="000000"/>
              </a:solidFill>
              <a:uFill>
                <a:solidFill>
                  <a:srgbClr val="ffffff"/>
                </a:solidFill>
              </a:uFill>
              <a:latin typeface="Arial"/>
            </a:endParaRPr>
          </a:p>
          <a:p>
            <a:pPr marL="343080" indent="-342720">
              <a:lnSpc>
                <a:spcPct val="100000"/>
              </a:lnSpc>
            </a:pPr>
            <a:r>
              <a:rPr b="0" lang="en-US" sz="2000" spc="-1" strike="noStrike">
                <a:solidFill>
                  <a:srgbClr val="000000"/>
                </a:solidFill>
                <a:uFill>
                  <a:solidFill>
                    <a:srgbClr val="ffffff"/>
                  </a:solidFill>
                </a:uFill>
                <a:latin typeface="Arial"/>
                <a:ea typeface="Arial"/>
              </a:rPr>
              <a:t>- Definición consensuada de criterios a evaluar e importancia de cada uno.</a:t>
            </a:r>
            <a:endParaRPr b="0" lang="en-US" sz="1400" spc="-1" strike="noStrike">
              <a:solidFill>
                <a:srgbClr val="000000"/>
              </a:solidFill>
              <a:uFill>
                <a:solidFill>
                  <a:srgbClr val="ffffff"/>
                </a:solidFill>
              </a:uFill>
              <a:latin typeface="Arial"/>
            </a:endParaRPr>
          </a:p>
          <a:p>
            <a:pPr marL="343080" indent="-342720">
              <a:lnSpc>
                <a:spcPct val="100000"/>
              </a:lnSpc>
            </a:pPr>
            <a:r>
              <a:rPr b="0" lang="en-US" sz="2000" spc="-1" strike="noStrike">
                <a:solidFill>
                  <a:srgbClr val="000000"/>
                </a:solidFill>
                <a:uFill>
                  <a:solidFill>
                    <a:srgbClr val="ffffff"/>
                  </a:solidFill>
                </a:uFill>
                <a:latin typeface="Arial"/>
                <a:ea typeface="Arial"/>
              </a:rPr>
              <a:t>- Técnicas y herramientas para la recopilación de datos.</a:t>
            </a:r>
            <a:endParaRPr b="0" lang="en-US" sz="1400" spc="-1" strike="noStrike">
              <a:solidFill>
                <a:srgbClr val="000000"/>
              </a:solidFill>
              <a:uFill>
                <a:solidFill>
                  <a:srgbClr val="ffffff"/>
                </a:solidFill>
              </a:uFill>
              <a:latin typeface="Arial"/>
            </a:endParaRPr>
          </a:p>
          <a:p>
            <a:pPr marL="343080" indent="-342720">
              <a:lnSpc>
                <a:spcPct val="100000"/>
              </a:lnSpc>
            </a:pPr>
            <a:r>
              <a:rPr b="0" lang="en-US" sz="2000" spc="-1" strike="noStrike">
                <a:solidFill>
                  <a:srgbClr val="000000"/>
                </a:solidFill>
                <a:uFill>
                  <a:solidFill>
                    <a:srgbClr val="ffffff"/>
                  </a:solidFill>
                </a:uFill>
                <a:latin typeface="Arial"/>
                <a:ea typeface="Arial"/>
              </a:rPr>
              <a:t>- Desarrollo de algoritmos de ranking.</a:t>
            </a:r>
            <a:endParaRPr b="0" lang="en-US" sz="1400" spc="-1" strike="noStrike">
              <a:solidFill>
                <a:srgbClr val="000000"/>
              </a:solidFill>
              <a:uFill>
                <a:solidFill>
                  <a:srgbClr val="ffffff"/>
                </a:solidFill>
              </a:uFill>
              <a:latin typeface="Arial"/>
            </a:endParaRPr>
          </a:p>
          <a:p>
            <a:pPr marL="343080" indent="-342720">
              <a:lnSpc>
                <a:spcPct val="100000"/>
              </a:lnSpc>
            </a:pPr>
            <a:r>
              <a:rPr b="0" lang="en-US" sz="2000" spc="-1" strike="noStrike">
                <a:solidFill>
                  <a:srgbClr val="000000"/>
                </a:solidFill>
                <a:uFill>
                  <a:solidFill>
                    <a:srgbClr val="ffffff"/>
                  </a:solidFill>
                </a:uFill>
                <a:latin typeface="Arial"/>
                <a:ea typeface="Arial"/>
              </a:rPr>
              <a:t>- Desarrollo de portal web para la visualización del ranking y otras estadísticas.</a:t>
            </a:r>
            <a:endParaRPr b="0" lang="en-US" sz="1400" spc="-1" strike="noStrike">
              <a:solidFill>
                <a:srgbClr val="000000"/>
              </a:solidFill>
              <a:uFill>
                <a:solidFill>
                  <a:srgbClr val="ffffff"/>
                </a:solidFill>
              </a:uFill>
              <a:latin typeface="Arial"/>
            </a:endParaRPr>
          </a:p>
        </p:txBody>
      </p:sp>
      <p:sp>
        <p:nvSpPr>
          <p:cNvPr id="189" name="TextShape 2"/>
          <p:cNvSpPr txBox="1"/>
          <p:nvPr/>
        </p:nvSpPr>
        <p:spPr>
          <a:xfrm>
            <a:off x="1042920" y="605160"/>
            <a:ext cx="6318000" cy="1328040"/>
          </a:xfrm>
          <a:prstGeom prst="rect">
            <a:avLst/>
          </a:prstGeom>
          <a:noFill/>
          <a:ln w="9360">
            <a:noFill/>
          </a:ln>
        </p:spPr>
        <p:txBody>
          <a:bodyPr tIns="91440" bIns="91440" anchor="b"/>
          <a:p>
            <a:pPr>
              <a:lnSpc>
                <a:spcPct val="100000"/>
              </a:lnSpc>
            </a:pPr>
            <a:r>
              <a:rPr b="0" lang="en-US" sz="3200" spc="-1" strike="noStrike">
                <a:solidFill>
                  <a:srgbClr val="000000"/>
                </a:solidFill>
                <a:uFill>
                  <a:solidFill>
                    <a:srgbClr val="ffffff"/>
                  </a:solidFill>
                </a:uFill>
                <a:latin typeface="Arial"/>
                <a:ea typeface="Arial"/>
              </a:rPr>
              <a:t>
</a:t>
            </a:r>
            <a:r>
              <a:rPr b="0" lang="en-US" sz="3200" spc="-1" strike="noStrike">
                <a:solidFill>
                  <a:srgbClr val="008000"/>
                </a:solidFill>
                <a:uFill>
                  <a:solidFill>
                    <a:srgbClr val="ffffff"/>
                  </a:solidFill>
                </a:uFill>
                <a:latin typeface="Arial"/>
                <a:ea typeface="Arial"/>
              </a:rPr>
              <a:t>Ranking de repositorios ISTEC</a:t>
            </a:r>
            <a:endParaRPr b="0" lang="en-US" sz="1400" spc="-1" strike="noStrike">
              <a:solidFill>
                <a:srgbClr val="000000"/>
              </a:solidFill>
              <a:uFill>
                <a:solidFill>
                  <a:srgbClr val="ffffff"/>
                </a:solidFill>
              </a:uFill>
              <a:latin typeface="Arial"/>
            </a:endParaRPr>
          </a:p>
        </p:txBody>
      </p:sp>
      <p:sp>
        <p:nvSpPr>
          <p:cNvPr id="190" name="CustomShape 3"/>
          <p:cNvSpPr/>
          <p:nvPr/>
        </p:nvSpPr>
        <p:spPr>
          <a:xfrm>
            <a:off x="3132000" y="6021360"/>
            <a:ext cx="4571640" cy="516600"/>
          </a:xfrm>
          <a:prstGeom prst="rect">
            <a:avLst/>
          </a:prstGeom>
          <a:noFill/>
          <a:ln>
            <a:noFill/>
          </a:ln>
        </p:spPr>
        <p:style>
          <a:lnRef idx="0"/>
          <a:fillRef idx="0"/>
          <a:effectRef idx="0"/>
          <a:fontRef idx="minor"/>
        </p:style>
        <p:txBody>
          <a:bodyPr lIns="90000" rIns="90000" tIns="45000" bIns="45000"/>
          <a:p>
            <a:pPr>
              <a:lnSpc>
                <a:spcPct val="100000"/>
              </a:lnSpc>
            </a:pPr>
            <a:r>
              <a:rPr b="0" i="1" lang="es-AR" sz="1400" spc="-1" strike="noStrike">
                <a:solidFill>
                  <a:srgbClr val="008000"/>
                </a:solidFill>
                <a:uFill>
                  <a:solidFill>
                    <a:srgbClr val="ffffff"/>
                  </a:solidFill>
                </a:uFill>
                <a:latin typeface="Arial"/>
              </a:rPr>
              <a:t>¿Hacia dónde puede avanzar este proyecto? ¿Quiénes pueden sumarse? </a:t>
            </a:r>
            <a:endParaRPr b="0" lang="es-AR" sz="1800" spc="-1" strike="noStrike">
              <a:solidFill>
                <a:srgbClr val="000000"/>
              </a:solidFill>
              <a:uFill>
                <a:solidFill>
                  <a:srgbClr val="ffffff"/>
                </a:solidFill>
              </a:uFill>
              <a:latin typeface="Arial"/>
            </a:endParaRPr>
          </a:p>
        </p:txBody>
      </p:sp>
      <p:pic>
        <p:nvPicPr>
          <p:cNvPr id="191" name="" descr=""/>
          <p:cNvPicPr/>
          <p:nvPr/>
        </p:nvPicPr>
        <p:blipFill>
          <a:blip r:embed="rId2"/>
          <a:stretch/>
        </p:blipFill>
        <p:spPr>
          <a:xfrm>
            <a:off x="1689120" y="5791320"/>
            <a:ext cx="1079640" cy="10540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Picture 11" descr=""/>
          <p:cNvPicPr/>
          <p:nvPr/>
        </p:nvPicPr>
        <p:blipFill>
          <a:blip r:embed="rId1"/>
          <a:stretch/>
        </p:blipFill>
        <p:spPr>
          <a:xfrm>
            <a:off x="1763640" y="2060640"/>
            <a:ext cx="5976720" cy="4662000"/>
          </a:xfrm>
          <a:prstGeom prst="rect">
            <a:avLst/>
          </a:prstGeom>
          <a:ln w="9360">
            <a:noFill/>
          </a:ln>
        </p:spPr>
      </p:pic>
      <p:sp>
        <p:nvSpPr>
          <p:cNvPr id="193" name="TextShape 1"/>
          <p:cNvSpPr txBox="1"/>
          <p:nvPr/>
        </p:nvSpPr>
        <p:spPr>
          <a:xfrm>
            <a:off x="684360" y="620640"/>
            <a:ext cx="8229240" cy="1142640"/>
          </a:xfrm>
          <a:prstGeom prst="rect">
            <a:avLst/>
          </a:prstGeom>
          <a:noFill/>
          <a:ln>
            <a:noFill/>
          </a:ln>
        </p:spPr>
        <p:txBody>
          <a:bodyPr tIns="91440" bIns="91440" anchor="b"/>
          <a:p>
            <a:pPr>
              <a:lnSpc>
                <a:spcPct val="100000"/>
              </a:lnSpc>
            </a:pPr>
            <a:r>
              <a:rPr b="1" lang="en-US" sz="3200" spc="-1" strike="noStrike">
                <a:solidFill>
                  <a:srgbClr val="008000"/>
                </a:solidFill>
                <a:uFill>
                  <a:solidFill>
                    <a:srgbClr val="ffffff"/>
                  </a:solidFill>
                </a:uFill>
                <a:latin typeface="Arial"/>
                <a:ea typeface="Arial"/>
              </a:rPr>
              <a:t>Repositorios de datos de investigación</a:t>
            </a:r>
            <a:endParaRPr b="0" lang="en-US" sz="1400" spc="-1" strike="noStrike">
              <a:solidFill>
                <a:srgbClr val="000000"/>
              </a:solidFill>
              <a:uFill>
                <a:solidFill>
                  <a:srgbClr val="ffffff"/>
                </a:solidFill>
              </a:uFill>
              <a:latin typeface="Arial"/>
            </a:endParaRPr>
          </a:p>
        </p:txBody>
      </p:sp>
      <p:sp>
        <p:nvSpPr>
          <p:cNvPr id="194" name="TextShape 2"/>
          <p:cNvSpPr txBox="1"/>
          <p:nvPr/>
        </p:nvSpPr>
        <p:spPr>
          <a:xfrm>
            <a:off x="900000" y="1557360"/>
            <a:ext cx="7544880" cy="647280"/>
          </a:xfrm>
          <a:prstGeom prst="rect">
            <a:avLst/>
          </a:prstGeom>
          <a:noFill/>
          <a:ln>
            <a:noFill/>
          </a:ln>
        </p:spPr>
        <p:txBody>
          <a:bodyPr tIns="91440" bIns="91440"/>
          <a:p>
            <a:pPr marL="343080" indent="-342720">
              <a:lnSpc>
                <a:spcPct val="100000"/>
              </a:lnSpc>
            </a:pPr>
            <a:r>
              <a:rPr b="0" lang="en-US" sz="2400" spc="-1" strike="noStrike">
                <a:solidFill>
                  <a:srgbClr val="000000"/>
                </a:solidFill>
                <a:uFill>
                  <a:solidFill>
                    <a:srgbClr val="ffffff"/>
                  </a:solidFill>
                </a:uFill>
                <a:latin typeface="Arial"/>
                <a:ea typeface="Arial"/>
              </a:rPr>
              <a:t>Metadatos consensuados</a:t>
            </a:r>
            <a:endParaRPr b="0" lang="en-US" sz="14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TextShape 1"/>
          <p:cNvSpPr txBox="1"/>
          <p:nvPr/>
        </p:nvSpPr>
        <p:spPr>
          <a:xfrm>
            <a:off x="900000" y="1413000"/>
            <a:ext cx="8229240" cy="647280"/>
          </a:xfrm>
          <a:prstGeom prst="rect">
            <a:avLst/>
          </a:prstGeom>
          <a:noFill/>
          <a:ln>
            <a:noFill/>
          </a:ln>
        </p:spPr>
        <p:txBody>
          <a:bodyPr tIns="91440" bIns="91440" anchor="b"/>
          <a:p>
            <a:pPr>
              <a:lnSpc>
                <a:spcPct val="100000"/>
              </a:lnSpc>
            </a:pPr>
            <a:r>
              <a:rPr b="1" lang="en-US" sz="2800" spc="-1" strike="noStrike">
                <a:solidFill>
                  <a:srgbClr val="008000"/>
                </a:solidFill>
                <a:uFill>
                  <a:solidFill>
                    <a:srgbClr val="ffffff"/>
                  </a:solidFill>
                </a:uFill>
                <a:latin typeface="Arial"/>
                <a:ea typeface="Arial"/>
              </a:rPr>
              <a:t>
</a:t>
            </a:r>
            <a:r>
              <a:rPr b="1" lang="en-US" sz="2400" spc="-1" strike="noStrike">
                <a:solidFill>
                  <a:srgbClr val="008000"/>
                </a:solidFill>
                <a:uFill>
                  <a:solidFill>
                    <a:srgbClr val="ffffff"/>
                  </a:solidFill>
                </a:uFill>
                <a:latin typeface="Arial"/>
                <a:ea typeface="Arial"/>
              </a:rPr>
              <a:t>Los problemas en los repositorios: lo que falta en los repositorios de datos</a:t>
            </a:r>
            <a:endParaRPr b="0" lang="en-US" sz="1400" spc="-1" strike="noStrike">
              <a:solidFill>
                <a:srgbClr val="000000"/>
              </a:solidFill>
              <a:uFill>
                <a:solidFill>
                  <a:srgbClr val="ffffff"/>
                </a:solidFill>
              </a:uFill>
              <a:latin typeface="Arial"/>
            </a:endParaRPr>
          </a:p>
        </p:txBody>
      </p:sp>
      <p:pic>
        <p:nvPicPr>
          <p:cNvPr id="196" name="Picture 2" descr=""/>
          <p:cNvPicPr/>
          <p:nvPr/>
        </p:nvPicPr>
        <p:blipFill>
          <a:blip r:embed="rId1"/>
          <a:stretch/>
        </p:blipFill>
        <p:spPr>
          <a:xfrm>
            <a:off x="1908000" y="2101680"/>
            <a:ext cx="6840000" cy="4520880"/>
          </a:xfrm>
          <a:prstGeom prst="rect">
            <a:avLst/>
          </a:prstGeom>
          <a:ln w="936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TextShape 1"/>
          <p:cNvSpPr txBox="1"/>
          <p:nvPr/>
        </p:nvSpPr>
        <p:spPr>
          <a:xfrm>
            <a:off x="663480" y="665280"/>
            <a:ext cx="8229240" cy="1142640"/>
          </a:xfrm>
          <a:prstGeom prst="rect">
            <a:avLst/>
          </a:prstGeom>
          <a:noFill/>
          <a:ln>
            <a:noFill/>
          </a:ln>
        </p:spPr>
        <p:txBody>
          <a:bodyPr tIns="91440" bIns="91440" anchor="b"/>
          <a:p>
            <a:pPr>
              <a:lnSpc>
                <a:spcPct val="100000"/>
              </a:lnSpc>
            </a:pPr>
            <a:r>
              <a:rPr b="1" lang="en-US" sz="3600" spc="-1" strike="noStrike">
                <a:solidFill>
                  <a:srgbClr val="008000"/>
                </a:solidFill>
                <a:uFill>
                  <a:solidFill>
                    <a:srgbClr val="ffffff"/>
                  </a:solidFill>
                </a:uFill>
                <a:latin typeface="Arial"/>
                <a:ea typeface="Arial"/>
              </a:rPr>
              <a:t>Recursos educativos abiertos</a:t>
            </a:r>
            <a:endParaRPr b="0" lang="en-US" sz="1400" spc="-1" strike="noStrike">
              <a:solidFill>
                <a:srgbClr val="000000"/>
              </a:solidFill>
              <a:uFill>
                <a:solidFill>
                  <a:srgbClr val="ffffff"/>
                </a:solidFill>
              </a:uFill>
              <a:latin typeface="Arial"/>
            </a:endParaRPr>
          </a:p>
        </p:txBody>
      </p:sp>
      <p:sp>
        <p:nvSpPr>
          <p:cNvPr id="198" name="TextShape 2"/>
          <p:cNvSpPr txBox="1"/>
          <p:nvPr/>
        </p:nvSpPr>
        <p:spPr>
          <a:xfrm>
            <a:off x="1258920" y="1990800"/>
            <a:ext cx="7499160" cy="4966920"/>
          </a:xfrm>
          <a:prstGeom prst="rect">
            <a:avLst/>
          </a:prstGeom>
          <a:noFill/>
          <a:ln>
            <a:noFill/>
          </a:ln>
        </p:spPr>
        <p:txBody>
          <a:bodyPr tIns="91440" bIns="91440"/>
          <a:p>
            <a:pPr marL="343080" indent="-342720">
              <a:lnSpc>
                <a:spcPct val="100000"/>
              </a:lnSpc>
              <a:buClr>
                <a:srgbClr val="000000"/>
              </a:buClr>
              <a:buSzPct val="167000"/>
              <a:buFont typeface="Symbol" charset="2"/>
              <a:buChar char=""/>
            </a:pPr>
            <a:r>
              <a:rPr b="0" lang="en-US" sz="2400" spc="-1" strike="noStrike">
                <a:solidFill>
                  <a:srgbClr val="000000"/>
                </a:solidFill>
                <a:uFill>
                  <a:solidFill>
                    <a:srgbClr val="ffffff"/>
                  </a:solidFill>
                </a:uFill>
                <a:latin typeface="Arial"/>
                <a:ea typeface="Arial"/>
              </a:rPr>
              <a:t>El término “recursos educativos abiertos” –en inglés, </a:t>
            </a:r>
            <a:r>
              <a:rPr b="0" i="1" lang="en-US" sz="2400" spc="-1" strike="noStrike">
                <a:solidFill>
                  <a:srgbClr val="000000"/>
                </a:solidFill>
                <a:uFill>
                  <a:solidFill>
                    <a:srgbClr val="ffffff"/>
                  </a:solidFill>
                </a:uFill>
                <a:latin typeface="Arial"/>
                <a:ea typeface="Arial"/>
              </a:rPr>
              <a:t>open educational resources (OER)- fue acuñado en 2002 por la Unesco, aunque anteriormente ya se utilizaba “contenido</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2400" spc="-1" strike="noStrike">
                <a:solidFill>
                  <a:srgbClr val="000000"/>
                </a:solidFill>
                <a:uFill>
                  <a:solidFill>
                    <a:srgbClr val="ffffff"/>
                  </a:solidFill>
                </a:uFill>
                <a:latin typeface="Arial"/>
                <a:ea typeface="Arial"/>
              </a:rPr>
              <a:t>de código abierto” (</a:t>
            </a:r>
            <a:r>
              <a:rPr b="1" lang="en-US" sz="2400" spc="-1" strike="noStrike">
                <a:solidFill>
                  <a:srgbClr val="000000"/>
                </a:solidFill>
                <a:uFill>
                  <a:solidFill>
                    <a:srgbClr val="ffffff"/>
                  </a:solidFill>
                </a:uFill>
                <a:latin typeface="Arial"/>
                <a:ea typeface="Arial"/>
              </a:rPr>
              <a:t>Wiley, 1998), expresión que procede </a:t>
            </a:r>
            <a:r>
              <a:rPr b="0" lang="en-US" sz="2400" spc="-1" strike="noStrike">
                <a:solidFill>
                  <a:srgbClr val="000000"/>
                </a:solidFill>
                <a:uFill>
                  <a:solidFill>
                    <a:srgbClr val="ffffff"/>
                  </a:solidFill>
                </a:uFill>
                <a:latin typeface="Arial"/>
                <a:ea typeface="Arial"/>
              </a:rPr>
              <a:t>del entorno del software de código abierto. </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2400" spc="-1" strike="noStrike">
                <a:solidFill>
                  <a:srgbClr val="000000"/>
                </a:solidFill>
                <a:uFill>
                  <a:solidFill>
                    <a:srgbClr val="ffffff"/>
                  </a:solidFill>
                </a:uFill>
                <a:latin typeface="Arial"/>
                <a:ea typeface="Arial"/>
              </a:rPr>
              <a:t>Los OERs son los materiales y recursos educativos que pueden ser reutilizados para la docencia y el aprendizaje de forma gratuita (</a:t>
            </a:r>
            <a:r>
              <a:rPr b="0" i="1" lang="en-US" sz="2400" spc="-1" strike="noStrike">
                <a:solidFill>
                  <a:srgbClr val="000000"/>
                </a:solidFill>
                <a:uFill>
                  <a:solidFill>
                    <a:srgbClr val="ffffff"/>
                  </a:solidFill>
                </a:uFill>
                <a:latin typeface="Arial"/>
                <a:ea typeface="Arial"/>
              </a:rPr>
              <a:t>Unesco, 2002).</a:t>
            </a:r>
            <a:endParaRPr b="0" lang="en-US" sz="14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TextShape 1"/>
          <p:cNvSpPr txBox="1"/>
          <p:nvPr/>
        </p:nvSpPr>
        <p:spPr>
          <a:xfrm>
            <a:off x="1116000" y="1989000"/>
            <a:ext cx="7570440" cy="4578120"/>
          </a:xfrm>
          <a:prstGeom prst="rect">
            <a:avLst/>
          </a:prstGeom>
          <a:noFill/>
          <a:ln>
            <a:noFill/>
          </a:ln>
        </p:spPr>
        <p:txBody>
          <a:bodyPr tIns="91440" bIns="91440"/>
          <a:p>
            <a:pPr marL="343080" indent="-342720">
              <a:lnSpc>
                <a:spcPct val="100000"/>
              </a:lnSpc>
              <a:buClr>
                <a:srgbClr val="000000"/>
              </a:buClr>
              <a:buSzPct val="167000"/>
              <a:buFont typeface="Symbol" charset="2"/>
              <a:buChar char=""/>
            </a:pPr>
            <a:r>
              <a:rPr b="0" lang="en-US" sz="2600" spc="-1" strike="noStrike">
                <a:solidFill>
                  <a:srgbClr val="000000"/>
                </a:solidFill>
                <a:uFill>
                  <a:solidFill>
                    <a:srgbClr val="ffffff"/>
                  </a:solidFill>
                </a:uFill>
                <a:latin typeface="Arial"/>
                <a:ea typeface="Arial"/>
              </a:rPr>
              <a:t>El desarrollo y aplicación de estándares de accesibilidad y usabilidad de los OERs es un paso determinante para su almacenamiento posterior interoperabilidad. </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2600" spc="-1" strike="noStrike">
                <a:solidFill>
                  <a:srgbClr val="000000"/>
                </a:solidFill>
                <a:uFill>
                  <a:solidFill>
                    <a:srgbClr val="ffffff"/>
                  </a:solidFill>
                </a:uFill>
                <a:latin typeface="Arial"/>
                <a:ea typeface="Arial"/>
              </a:rPr>
              <a:t>Se necesitan protocolos y especificaciones de interoperabilidad para hacer compatibles las diversas infraestructuras tecnológicas y para el diseño de contenidos que permitan su descripción y estructuración, etcétera.</a:t>
            </a:r>
            <a:endParaRPr b="0" lang="en-US" sz="1400" spc="-1" strike="noStrike">
              <a:solidFill>
                <a:srgbClr val="000000"/>
              </a:solidFill>
              <a:uFill>
                <a:solidFill>
                  <a:srgbClr val="ffffff"/>
                </a:solidFill>
              </a:uFill>
              <a:latin typeface="Arial"/>
            </a:endParaRPr>
          </a:p>
        </p:txBody>
      </p:sp>
      <p:sp>
        <p:nvSpPr>
          <p:cNvPr id="200" name="CustomShape 2"/>
          <p:cNvSpPr/>
          <p:nvPr/>
        </p:nvSpPr>
        <p:spPr>
          <a:xfrm>
            <a:off x="663480" y="665280"/>
            <a:ext cx="8229240" cy="1142640"/>
          </a:xfrm>
          <a:prstGeom prst="rect">
            <a:avLst/>
          </a:prstGeom>
          <a:noFill/>
          <a:ln w="9360">
            <a:noFill/>
          </a:ln>
        </p:spPr>
        <p:style>
          <a:lnRef idx="0"/>
          <a:fillRef idx="0"/>
          <a:effectRef idx="0"/>
          <a:fontRef idx="minor"/>
        </p:style>
        <p:txBody>
          <a:bodyPr tIns="91440" bIns="91440" anchor="b"/>
          <a:p>
            <a:pPr>
              <a:lnSpc>
                <a:spcPct val="100000"/>
              </a:lnSpc>
            </a:pPr>
            <a:r>
              <a:rPr b="1" lang="es-AR" sz="3600" spc="-1" strike="noStrike">
                <a:solidFill>
                  <a:srgbClr val="008000"/>
                </a:solidFill>
                <a:uFill>
                  <a:solidFill>
                    <a:srgbClr val="ffffff"/>
                  </a:solidFill>
                </a:uFill>
                <a:latin typeface="Arial"/>
              </a:rPr>
              <a:t>Interoperabilidad</a:t>
            </a:r>
            <a:endParaRPr b="0" lang="es-AR" sz="1800" spc="-1" strike="noStrike">
              <a:solidFill>
                <a:srgbClr val="000000"/>
              </a:solidFill>
              <a:uFill>
                <a:solidFill>
                  <a:srgbClr val="ffffff"/>
                </a:solidFill>
              </a:uFill>
              <a:latin typeface="Arial"/>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TextShape 1"/>
          <p:cNvSpPr txBox="1"/>
          <p:nvPr/>
        </p:nvSpPr>
        <p:spPr>
          <a:xfrm>
            <a:off x="1042920" y="1916280"/>
            <a:ext cx="7643520" cy="4650840"/>
          </a:xfrm>
          <a:prstGeom prst="rect">
            <a:avLst/>
          </a:prstGeom>
          <a:noFill/>
          <a:ln>
            <a:noFill/>
          </a:ln>
        </p:spPr>
        <p:txBody>
          <a:bodyPr tIns="91440" bIns="91440"/>
          <a:p>
            <a:pPr marL="343080" indent="-342720">
              <a:lnSpc>
                <a:spcPct val="100000"/>
              </a:lnSpc>
              <a:buClr>
                <a:srgbClr val="000000"/>
              </a:buClr>
              <a:buSzPct val="167000"/>
              <a:buFont typeface="Symbol" charset="2"/>
              <a:buChar char=""/>
            </a:pPr>
            <a:r>
              <a:rPr b="0" lang="en-US" sz="2400" spc="-1" strike="noStrike">
                <a:solidFill>
                  <a:srgbClr val="000000"/>
                </a:solidFill>
                <a:uFill>
                  <a:solidFill>
                    <a:srgbClr val="ffffff"/>
                  </a:solidFill>
                </a:uFill>
                <a:latin typeface="Arial"/>
                <a:ea typeface="Arial"/>
              </a:rPr>
              <a:t>La propiedad intelectual es una cuestión clave para los OERs, en especial si tenemos en cuenta que los contenidos están pensados para su reutilización. </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2400" spc="-1" strike="noStrike">
                <a:solidFill>
                  <a:srgbClr val="000000"/>
                </a:solidFill>
                <a:uFill>
                  <a:solidFill>
                    <a:srgbClr val="ffffff"/>
                  </a:solidFill>
                </a:uFill>
                <a:latin typeface="Arial"/>
                <a:ea typeface="Arial"/>
              </a:rPr>
              <a:t>La aparición de las licencias abiertas se ha visto impulsada por la necesidad de proteger</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2400" spc="-1" strike="noStrike">
                <a:solidFill>
                  <a:srgbClr val="000000"/>
                </a:solidFill>
                <a:uFill>
                  <a:solidFill>
                    <a:srgbClr val="ffffff"/>
                  </a:solidFill>
                </a:uFill>
                <a:latin typeface="Arial"/>
                <a:ea typeface="Arial"/>
              </a:rPr>
              <a:t>al titular de los derechos de autor, especialmente en entornos web en los que los contenidos pueden ser fácilmente copiados (</a:t>
            </a:r>
            <a:r>
              <a:rPr b="0" i="1" lang="en-US" sz="2400" spc="-1" strike="noStrike">
                <a:solidFill>
                  <a:srgbClr val="000000"/>
                </a:solidFill>
                <a:uFill>
                  <a:solidFill>
                    <a:srgbClr val="ffffff"/>
                  </a:solidFill>
                </a:uFill>
                <a:latin typeface="Arial"/>
                <a:ea typeface="Arial"/>
              </a:rPr>
              <a:t>Unesco-IITE, 2011) y también para </a:t>
            </a:r>
            <a:r>
              <a:rPr b="0" lang="en-US" sz="2400" spc="-1" strike="noStrike">
                <a:solidFill>
                  <a:srgbClr val="000000"/>
                </a:solidFill>
                <a:uFill>
                  <a:solidFill>
                    <a:srgbClr val="ffffff"/>
                  </a:solidFill>
                </a:uFill>
                <a:latin typeface="Arial"/>
                <a:ea typeface="Arial"/>
              </a:rPr>
              <a:t>paliar las limitaciones de “todos los derechos reservados.</a:t>
            </a:r>
            <a:endParaRPr b="0" lang="en-US" sz="1400" spc="-1" strike="noStrike">
              <a:solidFill>
                <a:srgbClr val="000000"/>
              </a:solidFill>
              <a:uFill>
                <a:solidFill>
                  <a:srgbClr val="ffffff"/>
                </a:solidFill>
              </a:uFill>
              <a:latin typeface="Arial"/>
            </a:endParaRPr>
          </a:p>
        </p:txBody>
      </p:sp>
      <p:sp>
        <p:nvSpPr>
          <p:cNvPr id="202" name="CustomShape 2"/>
          <p:cNvSpPr/>
          <p:nvPr/>
        </p:nvSpPr>
        <p:spPr>
          <a:xfrm>
            <a:off x="663480" y="665280"/>
            <a:ext cx="8229240" cy="1142640"/>
          </a:xfrm>
          <a:prstGeom prst="rect">
            <a:avLst/>
          </a:prstGeom>
          <a:noFill/>
          <a:ln w="9360">
            <a:noFill/>
          </a:ln>
        </p:spPr>
        <p:style>
          <a:lnRef idx="0"/>
          <a:fillRef idx="0"/>
          <a:effectRef idx="0"/>
          <a:fontRef idx="minor"/>
        </p:style>
        <p:txBody>
          <a:bodyPr tIns="91440" bIns="91440" anchor="b"/>
          <a:p>
            <a:pPr>
              <a:lnSpc>
                <a:spcPct val="100000"/>
              </a:lnSpc>
            </a:pPr>
            <a:r>
              <a:rPr b="1" lang="es-AR" sz="3600" spc="-1" strike="noStrike">
                <a:solidFill>
                  <a:srgbClr val="008000"/>
                </a:solidFill>
                <a:uFill>
                  <a:solidFill>
                    <a:srgbClr val="ffffff"/>
                  </a:solidFill>
                </a:uFill>
                <a:latin typeface="Arial"/>
              </a:rPr>
              <a:t>Aspectos legales</a:t>
            </a:r>
            <a:endParaRPr b="0" lang="es-AR" sz="18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1116000" y="1916280"/>
            <a:ext cx="7570440" cy="4650840"/>
          </a:xfrm>
          <a:prstGeom prst="rect">
            <a:avLst/>
          </a:prstGeom>
          <a:noFill/>
          <a:ln>
            <a:noFill/>
          </a:ln>
        </p:spPr>
        <p:txBody>
          <a:bodyPr tIns="91440" bIns="91440"/>
          <a:p>
            <a:pPr>
              <a:lnSpc>
                <a:spcPct val="100000"/>
              </a:lnSpc>
            </a:pPr>
            <a:r>
              <a:rPr b="0" lang="en-US" sz="2400" spc="-1" strike="noStrike">
                <a:solidFill>
                  <a:srgbClr val="000000"/>
                </a:solidFill>
                <a:uFill>
                  <a:solidFill>
                    <a:srgbClr val="ffffff"/>
                  </a:solidFill>
                </a:uFill>
                <a:latin typeface="Arial"/>
                <a:ea typeface="Arial"/>
              </a:rPr>
              <a:t>El proyecto </a:t>
            </a:r>
            <a:r>
              <a:rPr b="0" i="1" lang="en-US" sz="2400" spc="-1" strike="noStrike">
                <a:solidFill>
                  <a:srgbClr val="000000"/>
                </a:solidFill>
                <a:uFill>
                  <a:solidFill>
                    <a:srgbClr val="ffffff"/>
                  </a:solidFill>
                </a:uFill>
                <a:latin typeface="Arial"/>
                <a:ea typeface="Arial"/>
              </a:rPr>
              <a:t>OCW basó la evaluación de los OERs en el prestigio </a:t>
            </a:r>
            <a:r>
              <a:rPr b="0" lang="en-US" sz="2400" spc="-1" strike="noStrike">
                <a:solidFill>
                  <a:srgbClr val="000000"/>
                </a:solidFill>
                <a:uFill>
                  <a:solidFill>
                    <a:srgbClr val="ffffff"/>
                  </a:solidFill>
                </a:uFill>
                <a:latin typeface="Arial"/>
                <a:ea typeface="Arial"/>
              </a:rPr>
              <a:t>de las instituciones que los habían creado. Este fue el indicador de calidad de los OERs hasta que el número de productores fue tan amplio que hizo impracticable esta medida. Entonces se adoptó el criterio de calidad basado en las revisiones por parte de expertos, de manera similar al funcionamiento de la comunicación científica. De este modo, el colectivo académico que consulta y utiliza los OERs pasa a ser su evaluador.</a:t>
            </a:r>
            <a:endParaRPr b="0" lang="en-US" sz="1400" spc="-1" strike="noStrike">
              <a:solidFill>
                <a:srgbClr val="000000"/>
              </a:solidFill>
              <a:uFill>
                <a:solidFill>
                  <a:srgbClr val="ffffff"/>
                </a:solidFill>
              </a:uFill>
              <a:latin typeface="Arial"/>
            </a:endParaRPr>
          </a:p>
        </p:txBody>
      </p:sp>
      <p:sp>
        <p:nvSpPr>
          <p:cNvPr id="204" name="CustomShape 2"/>
          <p:cNvSpPr/>
          <p:nvPr/>
        </p:nvSpPr>
        <p:spPr>
          <a:xfrm>
            <a:off x="663480" y="665280"/>
            <a:ext cx="8229240" cy="1142640"/>
          </a:xfrm>
          <a:prstGeom prst="rect">
            <a:avLst/>
          </a:prstGeom>
          <a:noFill/>
          <a:ln w="9360">
            <a:noFill/>
          </a:ln>
        </p:spPr>
        <p:style>
          <a:lnRef idx="0"/>
          <a:fillRef idx="0"/>
          <a:effectRef idx="0"/>
          <a:fontRef idx="minor"/>
        </p:style>
        <p:txBody>
          <a:bodyPr tIns="91440" bIns="91440" anchor="b"/>
          <a:p>
            <a:pPr>
              <a:lnSpc>
                <a:spcPct val="100000"/>
              </a:lnSpc>
            </a:pPr>
            <a:r>
              <a:rPr b="1" lang="es-AR" sz="3600" spc="-1" strike="noStrike">
                <a:solidFill>
                  <a:srgbClr val="008000"/>
                </a:solidFill>
                <a:uFill>
                  <a:solidFill>
                    <a:srgbClr val="ffffff"/>
                  </a:solidFill>
                </a:uFill>
                <a:latin typeface="Arial"/>
              </a:rPr>
              <a:t>Calidad</a:t>
            </a:r>
            <a:endParaRPr b="0" lang="es-AR" sz="1800" spc="-1" strike="noStrike">
              <a:solidFill>
                <a:srgbClr val="000000"/>
              </a:solidFill>
              <a:uFill>
                <a:solidFill>
                  <a:srgbClr val="ffffff"/>
                </a:solidFill>
              </a:uFill>
              <a:latin typeface="Arial"/>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51" name="CustomShape 1"/>
          <p:cNvSpPr/>
          <p:nvPr/>
        </p:nvSpPr>
        <p:spPr>
          <a:xfrm>
            <a:off x="1071720" y="1368360"/>
            <a:ext cx="6536880" cy="5870160"/>
          </a:xfrm>
          <a:prstGeom prst="rect">
            <a:avLst/>
          </a:prstGeom>
          <a:blipFill>
            <a:blip r:embed="rId2"/>
            <a:stretch>
              <a:fillRect/>
            </a:stretch>
          </a:blipFill>
          <a:ln w="9360">
            <a:noFill/>
          </a:ln>
        </p:spPr>
        <p:style>
          <a:lnRef idx="0"/>
          <a:fillRef idx="0"/>
          <a:effectRef idx="0"/>
          <a:fontRef idx="minor"/>
        </p:style>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TextShape 1"/>
          <p:cNvSpPr txBox="1"/>
          <p:nvPr/>
        </p:nvSpPr>
        <p:spPr>
          <a:xfrm>
            <a:off x="1042920" y="2060640"/>
            <a:ext cx="7643520" cy="4506480"/>
          </a:xfrm>
          <a:prstGeom prst="rect">
            <a:avLst/>
          </a:prstGeom>
          <a:noFill/>
          <a:ln>
            <a:noFill/>
          </a:ln>
        </p:spPr>
        <p:txBody>
          <a:bodyPr tIns="91440" bIns="91440"/>
          <a:p>
            <a:pPr marL="343080" indent="-342720">
              <a:lnSpc>
                <a:spcPct val="100000"/>
              </a:lnSpc>
              <a:buClr>
                <a:srgbClr val="000000"/>
              </a:buClr>
              <a:buSzPct val="167000"/>
              <a:buFont typeface="Symbol" charset="2"/>
              <a:buChar char=""/>
            </a:pPr>
            <a:r>
              <a:rPr b="0" lang="en-US" sz="3000" spc="-1" strike="noStrike">
                <a:solidFill>
                  <a:srgbClr val="000000"/>
                </a:solidFill>
                <a:uFill>
                  <a:solidFill>
                    <a:srgbClr val="ffffff"/>
                  </a:solidFill>
                </a:uFill>
                <a:latin typeface="Arial"/>
                <a:ea typeface="Arial"/>
              </a:rPr>
              <a:t>Guiar en el desarrollo de repositorios de objetos educativos.</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3000" spc="-1" strike="noStrike">
                <a:solidFill>
                  <a:srgbClr val="000000"/>
                </a:solidFill>
                <a:uFill>
                  <a:solidFill>
                    <a:srgbClr val="ffffff"/>
                  </a:solidFill>
                </a:uFill>
                <a:latin typeface="Arial"/>
                <a:ea typeface="Arial"/>
              </a:rPr>
              <a:t>Crear redes de repositorios educativos aprovechando la internacionalizacion propuesta en ISTEC.</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3000" spc="-1" strike="noStrike">
                <a:solidFill>
                  <a:srgbClr val="000000"/>
                </a:solidFill>
                <a:uFill>
                  <a:solidFill>
                    <a:srgbClr val="ffffff"/>
                  </a:solidFill>
                </a:uFill>
                <a:latin typeface="Arial"/>
                <a:ea typeface="Arial"/>
              </a:rPr>
              <a:t>Estandarizar la creación, uso y reúso en la comunidad de ISTEC.</a:t>
            </a:r>
            <a:endParaRPr b="0" lang="en-US" sz="1400" spc="-1" strike="noStrike">
              <a:solidFill>
                <a:srgbClr val="000000"/>
              </a:solidFill>
              <a:uFill>
                <a:solidFill>
                  <a:srgbClr val="ffffff"/>
                </a:solidFill>
              </a:uFill>
              <a:latin typeface="Arial"/>
            </a:endParaRPr>
          </a:p>
          <a:p>
            <a:pPr algn="just">
              <a:lnSpc>
                <a:spcPct val="100000"/>
              </a:lnSpc>
            </a:pPr>
            <a:endParaRPr b="0" lang="en-US" sz="1400" spc="-1" strike="noStrike">
              <a:solidFill>
                <a:srgbClr val="000000"/>
              </a:solidFill>
              <a:uFill>
                <a:solidFill>
                  <a:srgbClr val="ffffff"/>
                </a:solidFill>
              </a:uFill>
              <a:latin typeface="Arial"/>
            </a:endParaRPr>
          </a:p>
        </p:txBody>
      </p:sp>
      <p:sp>
        <p:nvSpPr>
          <p:cNvPr id="206" name="CustomShape 2"/>
          <p:cNvSpPr/>
          <p:nvPr/>
        </p:nvSpPr>
        <p:spPr>
          <a:xfrm>
            <a:off x="663480" y="665280"/>
            <a:ext cx="8229240" cy="1142640"/>
          </a:xfrm>
          <a:prstGeom prst="rect">
            <a:avLst/>
          </a:prstGeom>
          <a:noFill/>
          <a:ln w="9360">
            <a:noFill/>
          </a:ln>
        </p:spPr>
        <p:style>
          <a:lnRef idx="0"/>
          <a:fillRef idx="0"/>
          <a:effectRef idx="0"/>
          <a:fontRef idx="minor"/>
        </p:style>
        <p:txBody>
          <a:bodyPr tIns="91440" bIns="91440" anchor="b"/>
          <a:p>
            <a:pPr>
              <a:lnSpc>
                <a:spcPct val="100000"/>
              </a:lnSpc>
            </a:pPr>
            <a:r>
              <a:rPr b="1" lang="es-AR" sz="3000" spc="-1" strike="noStrike">
                <a:solidFill>
                  <a:srgbClr val="008000"/>
                </a:solidFill>
                <a:uFill>
                  <a:solidFill>
                    <a:srgbClr val="ffffff"/>
                  </a:solidFill>
                </a:uFill>
                <a:latin typeface="Arial"/>
              </a:rPr>
              <a:t>Repositorios de objetos educativos</a:t>
            </a:r>
            <a:endParaRPr b="0" lang="es-AR" sz="1800" spc="-1" strike="noStrike">
              <a:solidFill>
                <a:srgbClr val="000000"/>
              </a:solidFill>
              <a:uFill>
                <a:solidFill>
                  <a:srgbClr val="ffffff"/>
                </a:solidFill>
              </a:uFill>
              <a:latin typeface="Arial"/>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207" name="TextShape 1"/>
          <p:cNvSpPr txBox="1"/>
          <p:nvPr/>
        </p:nvSpPr>
        <p:spPr>
          <a:xfrm>
            <a:off x="1378080" y="2741760"/>
            <a:ext cx="7260840" cy="4281120"/>
          </a:xfrm>
          <a:prstGeom prst="rect">
            <a:avLst/>
          </a:prstGeom>
          <a:noFill/>
          <a:ln>
            <a:noFill/>
          </a:ln>
        </p:spPr>
        <p:txBody>
          <a:bodyPr tIns="91440" bIns="91440"/>
          <a:p>
            <a:pPr marL="343080" indent="-342720" algn="just">
              <a:lnSpc>
                <a:spcPct val="115000"/>
              </a:lnSpc>
            </a:pPr>
            <a:r>
              <a:rPr b="0" lang="en-US" sz="2400" spc="-1" strike="noStrike">
                <a:solidFill>
                  <a:srgbClr val="000000"/>
                </a:solidFill>
                <a:uFill>
                  <a:solidFill>
                    <a:srgbClr val="ffffff"/>
                  </a:solidFill>
                </a:uFill>
                <a:latin typeface="Arial"/>
                <a:ea typeface="Arial"/>
              </a:rPr>
              <a:t>¡Acabamos de inaugurar el Aula Celsius!</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
        <p:nvSpPr>
          <p:cNvPr id="208" name="TextShape 2"/>
          <p:cNvSpPr txBox="1"/>
          <p:nvPr/>
        </p:nvSpPr>
        <p:spPr>
          <a:xfrm>
            <a:off x="1146240" y="1186200"/>
            <a:ext cx="7397280" cy="1328040"/>
          </a:xfrm>
          <a:prstGeom prst="rect">
            <a:avLst/>
          </a:prstGeom>
          <a:noFill/>
          <a:ln w="9360">
            <a:noFill/>
          </a:ln>
        </p:spPr>
        <p:txBody>
          <a:bodyPr tIns="91440" bIns="91440" anchor="b"/>
          <a:p>
            <a:pPr>
              <a:lnSpc>
                <a:spcPct val="100000"/>
              </a:lnSpc>
            </a:pPr>
            <a:r>
              <a:rPr b="0" lang="en-US" sz="3200" spc="-1" strike="noStrike">
                <a:solidFill>
                  <a:srgbClr val="3e664c"/>
                </a:solidFill>
                <a:uFill>
                  <a:solidFill>
                    <a:srgbClr val="ffffff"/>
                  </a:solidFill>
                </a:uFill>
                <a:latin typeface="Arial"/>
                <a:ea typeface="Arial"/>
              </a:rPr>
              <a:t>Formación de recursos humanos</a:t>
            </a:r>
            <a:endParaRPr b="0" lang="en-US" sz="1400" spc="-1" strike="noStrike">
              <a:solidFill>
                <a:srgbClr val="000000"/>
              </a:solidFill>
              <a:uFill>
                <a:solidFill>
                  <a:srgbClr val="ffffff"/>
                </a:solidFill>
              </a:uFill>
              <a:latin typeface="Arial"/>
            </a:endParaRPr>
          </a:p>
        </p:txBody>
      </p:sp>
      <p:sp>
        <p:nvSpPr>
          <p:cNvPr id="209" name="CustomShape 3"/>
          <p:cNvSpPr/>
          <p:nvPr/>
        </p:nvSpPr>
        <p:spPr>
          <a:xfrm>
            <a:off x="1073160" y="1133640"/>
            <a:ext cx="533160" cy="533160"/>
          </a:xfrm>
          <a:prstGeom prst="rect">
            <a:avLst/>
          </a:prstGeom>
          <a:blipFill>
            <a:blip r:embed="rId2"/>
            <a:stretch>
              <a:fillRect/>
            </a:stretch>
          </a:blipFill>
          <a:ln w="9360">
            <a:noFill/>
          </a:ln>
        </p:spPr>
        <p:style>
          <a:lnRef idx="0"/>
          <a:fillRef idx="0"/>
          <a:effectRef idx="0"/>
          <a:fontRef idx="minor"/>
        </p:style>
      </p:sp>
      <p:sp>
        <p:nvSpPr>
          <p:cNvPr id="210" name="CustomShape 4"/>
          <p:cNvSpPr/>
          <p:nvPr/>
        </p:nvSpPr>
        <p:spPr>
          <a:xfrm>
            <a:off x="1765440" y="2397960"/>
            <a:ext cx="6311520" cy="488520"/>
          </a:xfrm>
          <a:prstGeom prst="rect">
            <a:avLst/>
          </a:prstGeom>
          <a:noFill/>
          <a:ln w="9360">
            <a:noFill/>
          </a:ln>
        </p:spPr>
        <p:style>
          <a:lnRef idx="0"/>
          <a:fillRef idx="0"/>
          <a:effectRef idx="0"/>
          <a:fontRef idx="minor"/>
        </p:style>
        <p:txBody>
          <a:bodyPr tIns="91440" bIns="91440" anchor="ctr"/>
          <a:p>
            <a:pPr>
              <a:lnSpc>
                <a:spcPct val="100000"/>
              </a:lnSpc>
            </a:pPr>
            <a:r>
              <a:rPr b="0" lang="es-AR" sz="2000" spc="-1" strike="noStrike">
                <a:solidFill>
                  <a:srgbClr val="3e664c"/>
                </a:solidFill>
                <a:uFill>
                  <a:solidFill>
                    <a:srgbClr val="ffffff"/>
                  </a:solidFill>
                </a:uFill>
                <a:latin typeface="Arial"/>
              </a:rPr>
              <a:t>http://aulacelsius.prebi.unlp.edu.ar</a:t>
            </a:r>
            <a:endParaRPr b="0" lang="es-AR" sz="1800" spc="-1" strike="noStrike">
              <a:solidFill>
                <a:srgbClr val="000000"/>
              </a:solidFill>
              <a:uFill>
                <a:solidFill>
                  <a:srgbClr val="ffffff"/>
                </a:solidFill>
              </a:uFill>
              <a:latin typeface="Arial"/>
            </a:endParaRPr>
          </a:p>
        </p:txBody>
      </p:sp>
      <p:sp>
        <p:nvSpPr>
          <p:cNvPr id="211" name="CustomShape 5"/>
          <p:cNvSpPr/>
          <p:nvPr/>
        </p:nvSpPr>
        <p:spPr>
          <a:xfrm>
            <a:off x="2467080" y="3422520"/>
            <a:ext cx="4168440" cy="3080880"/>
          </a:xfrm>
          <a:prstGeom prst="rect">
            <a:avLst/>
          </a:prstGeom>
          <a:blipFill>
            <a:blip r:embed="rId3"/>
            <a:stretch>
              <a:fillRect/>
            </a:stretch>
          </a:blipFill>
          <a:ln w="9360">
            <a:noFill/>
          </a:ln>
        </p:spPr>
        <p:style>
          <a:lnRef idx="0"/>
          <a:fillRef idx="0"/>
          <a:effectRef idx="0"/>
          <a:fontRef idx="minor"/>
        </p:style>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TextShape 1"/>
          <p:cNvSpPr txBox="1"/>
          <p:nvPr/>
        </p:nvSpPr>
        <p:spPr>
          <a:xfrm>
            <a:off x="467640" y="1196640"/>
            <a:ext cx="8229240" cy="935640"/>
          </a:xfrm>
          <a:prstGeom prst="rect">
            <a:avLst/>
          </a:prstGeom>
          <a:noFill/>
          <a:ln>
            <a:noFill/>
          </a:ln>
        </p:spPr>
        <p:txBody>
          <a:bodyPr tIns="91440" bIns="91440" anchor="b"/>
          <a:p>
            <a:pPr>
              <a:lnSpc>
                <a:spcPct val="100000"/>
              </a:lnSpc>
            </a:pPr>
            <a:r>
              <a:rPr b="1" lang="en-US" sz="3600" spc="-1" strike="noStrike">
                <a:solidFill>
                  <a:srgbClr val="3e664c"/>
                </a:solidFill>
                <a:uFill>
                  <a:solidFill>
                    <a:srgbClr val="ffffff"/>
                  </a:solidFill>
                </a:uFill>
                <a:latin typeface="Arial"/>
                <a:ea typeface="Arial"/>
              </a:rPr>
              <a:t>
</a:t>
            </a:r>
            <a:r>
              <a:rPr b="1" lang="en-US" sz="3600" spc="-1" strike="noStrike">
                <a:solidFill>
                  <a:srgbClr val="3e664c"/>
                </a:solidFill>
                <a:uFill>
                  <a:solidFill>
                    <a:srgbClr val="ffffff"/>
                  </a:solidFill>
                </a:uFill>
                <a:latin typeface="Arial"/>
                <a:ea typeface="Arial"/>
              </a:rPr>
              <a:t>
</a:t>
            </a:r>
            <a:r>
              <a:rPr b="1" lang="en-US" sz="3600" spc="-1" strike="noStrike">
                <a:solidFill>
                  <a:srgbClr val="3e664c"/>
                </a:solidFill>
                <a:uFill>
                  <a:solidFill>
                    <a:srgbClr val="ffffff"/>
                  </a:solidFill>
                </a:uFill>
                <a:latin typeface="Arial"/>
                <a:ea typeface="Arial"/>
              </a:rPr>
              <a:t>
</a:t>
            </a:r>
            <a:r>
              <a:rPr b="1" lang="en-US" sz="3600" spc="-1" strike="noStrike">
                <a:solidFill>
                  <a:srgbClr val="3e664c"/>
                </a:solidFill>
                <a:uFill>
                  <a:solidFill>
                    <a:srgbClr val="ffffff"/>
                  </a:solidFill>
                </a:uFill>
                <a:latin typeface="Arial"/>
                <a:ea typeface="Arial"/>
              </a:rPr>
              <a:t>
</a:t>
            </a:r>
            <a:r>
              <a:rPr b="1" lang="en-US" sz="3600" spc="-1" strike="noStrike">
                <a:solidFill>
                  <a:srgbClr val="3e664c"/>
                </a:solidFill>
                <a:uFill>
                  <a:solidFill>
                    <a:srgbClr val="ffffff"/>
                  </a:solidFill>
                </a:uFill>
                <a:latin typeface="Arial"/>
                <a:ea typeface="Arial"/>
              </a:rPr>
              <a:t>
</a:t>
            </a:r>
            <a:r>
              <a:rPr b="1" lang="en-US" sz="3600" spc="-1" strike="noStrike">
                <a:solidFill>
                  <a:srgbClr val="3e664c"/>
                </a:solidFill>
                <a:uFill>
                  <a:solidFill>
                    <a:srgbClr val="ffffff"/>
                  </a:solidFill>
                </a:uFill>
                <a:latin typeface="Arial"/>
                <a:ea typeface="Arial"/>
              </a:rPr>
              <a:t>
</a:t>
            </a:r>
            <a:r>
              <a:rPr b="1" lang="en-US" sz="3600" spc="-1" strike="noStrike">
                <a:solidFill>
                  <a:srgbClr val="3e664c"/>
                </a:solidFill>
                <a:uFill>
                  <a:solidFill>
                    <a:srgbClr val="ffffff"/>
                  </a:solidFill>
                </a:uFill>
                <a:latin typeface="Arial"/>
                <a:ea typeface="Arial"/>
              </a:rPr>
              <a:t>Formación de recursos humanos</a:t>
            </a:r>
            <a:endParaRPr b="0" lang="en-US" sz="1400" spc="-1" strike="noStrike">
              <a:solidFill>
                <a:srgbClr val="000000"/>
              </a:solidFill>
              <a:uFill>
                <a:solidFill>
                  <a:srgbClr val="ffffff"/>
                </a:solidFill>
              </a:uFill>
              <a:latin typeface="Arial"/>
            </a:endParaRPr>
          </a:p>
        </p:txBody>
      </p:sp>
      <p:sp>
        <p:nvSpPr>
          <p:cNvPr id="213" name="TextShape 2"/>
          <p:cNvSpPr txBox="1"/>
          <p:nvPr/>
        </p:nvSpPr>
        <p:spPr>
          <a:xfrm>
            <a:off x="457200" y="2349000"/>
            <a:ext cx="8229240" cy="4218480"/>
          </a:xfrm>
          <a:prstGeom prst="rect">
            <a:avLst/>
          </a:prstGeom>
          <a:noFill/>
          <a:ln>
            <a:noFill/>
          </a:ln>
        </p:spPr>
        <p:txBody>
          <a:bodyPr tIns="91440" bIns="91440"/>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Arial"/>
                <a:ea typeface="Arial"/>
              </a:rPr>
              <a:t>Generar un curso virtual sobre preservación digital.</a:t>
            </a:r>
            <a:endParaRPr b="0" lang="en-US" sz="1400" spc="-1" strike="noStrike">
              <a:solidFill>
                <a:srgbClr val="000000"/>
              </a:solidFill>
              <a:uFill>
                <a:solidFill>
                  <a:srgbClr val="ffffff"/>
                </a:solidFill>
              </a:uFill>
              <a:latin typeface="Arial"/>
            </a:endParaRPr>
          </a:p>
          <a:p>
            <a:endParaRPr b="0" lang="en-US" sz="1400" spc="-1" strike="noStrike">
              <a:solidFill>
                <a:srgbClr val="000000"/>
              </a:solidFill>
              <a:uFill>
                <a:solidFill>
                  <a:srgbClr val="ffffff"/>
                </a:solidFill>
              </a:uFill>
              <a:latin typeface="Arial"/>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Arial"/>
                <a:ea typeface="Arial"/>
              </a:rPr>
              <a:t>Que el curso sea pago para externos a ISTEC y que los socios paguen un valor simbólico.</a:t>
            </a:r>
            <a:endParaRPr b="0" lang="en-US" sz="1400" spc="-1" strike="noStrike">
              <a:solidFill>
                <a:srgbClr val="000000"/>
              </a:solidFill>
              <a:uFill>
                <a:solidFill>
                  <a:srgbClr val="ffffff"/>
                </a:solidFill>
              </a:uFill>
              <a:latin typeface="Arial"/>
            </a:endParaRPr>
          </a:p>
        </p:txBody>
      </p:sp>
      <p:sp>
        <p:nvSpPr>
          <p:cNvPr id="214" name="CustomShape 3"/>
          <p:cNvSpPr/>
          <p:nvPr/>
        </p:nvSpPr>
        <p:spPr>
          <a:xfrm>
            <a:off x="971640" y="908640"/>
            <a:ext cx="533160" cy="533160"/>
          </a:xfrm>
          <a:prstGeom prst="rect">
            <a:avLst/>
          </a:prstGeom>
          <a:blipFill>
            <a:blip r:embed="rId1"/>
            <a:stretch>
              <a:fillRect/>
            </a:stretch>
          </a:blipFill>
          <a:ln w="9360">
            <a:noFill/>
          </a:ln>
        </p:spPr>
        <p:style>
          <a:lnRef idx="0"/>
          <a:fillRef idx="0"/>
          <a:effectRef idx="0"/>
          <a:fontRef idx="minor"/>
        </p:style>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215" name="TextShape 1"/>
          <p:cNvSpPr txBox="1"/>
          <p:nvPr/>
        </p:nvSpPr>
        <p:spPr>
          <a:xfrm>
            <a:off x="1150920" y="89280"/>
            <a:ext cx="7535520" cy="1328040"/>
          </a:xfrm>
          <a:prstGeom prst="rect">
            <a:avLst/>
          </a:prstGeom>
          <a:noFill/>
          <a:ln>
            <a:noFill/>
          </a:ln>
        </p:spPr>
        <p:txBody>
          <a:bodyPr tIns="91440" bIns="91440" anchor="b"/>
          <a:p>
            <a:pPr>
              <a:lnSpc>
                <a:spcPct val="100000"/>
              </a:lnSpc>
            </a:pPr>
            <a:r>
              <a:rPr b="1" lang="en-US" sz="3600" spc="-1" strike="noStrike">
                <a:solidFill>
                  <a:srgbClr val="008000"/>
                </a:solidFill>
                <a:uFill>
                  <a:solidFill>
                    <a:srgbClr val="ffffff"/>
                  </a:solidFill>
                </a:uFill>
                <a:latin typeface="Arial"/>
                <a:ea typeface="Arial"/>
              </a:rPr>
              <a:t>Calidad de servicios</a:t>
            </a:r>
            <a:endParaRPr b="0" lang="en-US" sz="1400" spc="-1" strike="noStrike">
              <a:solidFill>
                <a:srgbClr val="000000"/>
              </a:solidFill>
              <a:uFill>
                <a:solidFill>
                  <a:srgbClr val="ffffff"/>
                </a:solidFill>
              </a:uFill>
              <a:latin typeface="Arial"/>
            </a:endParaRPr>
          </a:p>
        </p:txBody>
      </p:sp>
      <p:sp>
        <p:nvSpPr>
          <p:cNvPr id="216" name="TextShape 2"/>
          <p:cNvSpPr txBox="1"/>
          <p:nvPr/>
        </p:nvSpPr>
        <p:spPr>
          <a:xfrm>
            <a:off x="1131840" y="1484280"/>
            <a:ext cx="7395840" cy="5276520"/>
          </a:xfrm>
          <a:prstGeom prst="rect">
            <a:avLst/>
          </a:prstGeom>
          <a:noFill/>
          <a:ln>
            <a:noFill/>
          </a:ln>
        </p:spPr>
        <p:txBody>
          <a:bodyPr tIns="91440" bIns="91440"/>
          <a:p>
            <a:pPr marL="343080" indent="-342720">
              <a:lnSpc>
                <a:spcPct val="100000"/>
              </a:lnSpc>
            </a:pPr>
            <a:r>
              <a:rPr b="1" lang="en-US" sz="1700" spc="-1" strike="noStrike" u="sng">
                <a:solidFill>
                  <a:srgbClr val="008000"/>
                </a:solidFill>
                <a:uFill>
                  <a:solidFill>
                    <a:srgbClr val="ffffff"/>
                  </a:solidFill>
                </a:uFill>
                <a:latin typeface="Arial"/>
                <a:ea typeface="Arial"/>
              </a:rPr>
              <a:t>Objetivo</a:t>
            </a:r>
            <a:r>
              <a:rPr b="0" lang="en-US" sz="1700" spc="-1" strike="noStrike" u="sng">
                <a:solidFill>
                  <a:srgbClr val="008000"/>
                </a:solidFill>
                <a:uFill>
                  <a:solidFill>
                    <a:srgbClr val="ffffff"/>
                  </a:solidFill>
                </a:uFill>
                <a:latin typeface="Arial"/>
                <a:ea typeface="Arial"/>
              </a:rPr>
              <a:t>:</a:t>
            </a:r>
            <a:r>
              <a:rPr b="0" lang="en-US" sz="1700" spc="-1" strike="noStrike">
                <a:solidFill>
                  <a:srgbClr val="000000"/>
                </a:solidFill>
                <a:uFill>
                  <a:solidFill>
                    <a:srgbClr val="ffffff"/>
                  </a:solidFill>
                </a:uFill>
                <a:latin typeface="Arial"/>
                <a:ea typeface="Arial"/>
              </a:rPr>
              <a:t> lograr condiciones mínimas de ingreso y permanencia en la iniciativa y permitir un posicionamiento más efectivo de la red.</a:t>
            </a:r>
            <a:endParaRPr b="0" lang="en-US" sz="1400" spc="-1" strike="noStrike">
              <a:solidFill>
                <a:srgbClr val="000000"/>
              </a:solidFill>
              <a:uFill>
                <a:solidFill>
                  <a:srgbClr val="ffffff"/>
                </a:solidFill>
              </a:uFill>
              <a:latin typeface="Arial"/>
            </a:endParaRPr>
          </a:p>
          <a:p>
            <a:pPr marL="343080" indent="-342720">
              <a:lnSpc>
                <a:spcPct val="100000"/>
              </a:lnSpc>
            </a:pPr>
            <a:r>
              <a:rPr b="1" lang="en-US" sz="1700" spc="-1" strike="noStrike" u="sng">
                <a:solidFill>
                  <a:srgbClr val="008000"/>
                </a:solidFill>
                <a:uFill>
                  <a:solidFill>
                    <a:srgbClr val="ffffff"/>
                  </a:solidFill>
                </a:uFill>
                <a:latin typeface="Arial"/>
                <a:ea typeface="Arial"/>
              </a:rPr>
              <a:t>Objetivos específicos:</a:t>
            </a:r>
            <a:r>
              <a:rPr b="0" lang="en-US" sz="1700" spc="-1" strike="noStrike" u="sng">
                <a:solidFill>
                  <a:srgbClr val="008000"/>
                </a:solidFill>
                <a:uFill>
                  <a:solidFill>
                    <a:srgbClr val="ffffff"/>
                  </a:solidFill>
                </a:uFill>
                <a:latin typeface="Arial"/>
                <a:ea typeface="Arial"/>
              </a:rPr>
              <a:t> </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b="0" lang="en-US" sz="1700" spc="-1" strike="noStrike">
                <a:solidFill>
                  <a:srgbClr val="000000"/>
                </a:solidFill>
                <a:uFill>
                  <a:solidFill>
                    <a:srgbClr val="ffffff"/>
                  </a:solidFill>
                </a:uFill>
                <a:latin typeface="Arial"/>
                <a:ea typeface="Arial"/>
              </a:rPr>
              <a:t>Acordar una base de datos unívoca con los datos de contacto institucionales, de bibliotecas, de actores y personas comprometidas con el consorcio en cada institucion, de fácil acceso y revisión para todos los miembros.</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b="0" lang="en-US" sz="1700" spc="-1" strike="noStrike">
                <a:solidFill>
                  <a:srgbClr val="000000"/>
                </a:solidFill>
                <a:uFill>
                  <a:solidFill>
                    <a:srgbClr val="ffffff"/>
                  </a:solidFill>
                </a:uFill>
                <a:latin typeface="Arial"/>
                <a:ea typeface="Arial"/>
              </a:rPr>
              <a:t>Tiempos de respuesta mínimos y máximos.</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b="0" lang="en-US" sz="1700" spc="-1" strike="noStrike">
                <a:solidFill>
                  <a:srgbClr val="000000"/>
                </a:solidFill>
                <a:uFill>
                  <a:solidFill>
                    <a:srgbClr val="ffffff"/>
                  </a:solidFill>
                </a:uFill>
                <a:latin typeface="Arial"/>
                <a:ea typeface="Arial"/>
              </a:rPr>
              <a:t>Número máximo de solicitudes por institución, entendida como distribución equitativa de cantidad de solicitudes (figura arriba).</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b="0" lang="en-US" sz="1700" spc="-1" strike="noStrike">
                <a:solidFill>
                  <a:srgbClr val="000000"/>
                </a:solidFill>
                <a:uFill>
                  <a:solidFill>
                    <a:srgbClr val="ffffff"/>
                  </a:solidFill>
                </a:uFill>
                <a:latin typeface="Arial"/>
                <a:ea typeface="Arial"/>
              </a:rPr>
              <a:t>Que existan estándares mínimos para la digitalización y envío de los documentos solicitados.</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b="0" lang="en-US" sz="1700" spc="-1" strike="noStrike">
                <a:solidFill>
                  <a:srgbClr val="000000"/>
                </a:solidFill>
                <a:uFill>
                  <a:solidFill>
                    <a:srgbClr val="ffffff"/>
                  </a:solidFill>
                </a:uFill>
                <a:latin typeface="Arial"/>
                <a:ea typeface="Arial"/>
              </a:rPr>
              <a:t>Actualización de los catálogos e información mínima para su inclusión en el metabuscador. Formatos que permitan esta modalidad.</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b="0" lang="en-US" sz="1700" spc="-1" strike="noStrike">
                <a:solidFill>
                  <a:srgbClr val="000000"/>
                </a:solidFill>
                <a:uFill>
                  <a:solidFill>
                    <a:srgbClr val="ffffff"/>
                  </a:solidFill>
                </a:uFill>
                <a:latin typeface="Arial"/>
                <a:ea typeface="Arial"/>
              </a:rPr>
              <a:t>Recursos tecnológicos mínimos que deben tener las bibliotecas.</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b="0" lang="en-US" sz="1700" spc="-1" strike="noStrike">
                <a:solidFill>
                  <a:srgbClr val="000000"/>
                </a:solidFill>
                <a:uFill>
                  <a:solidFill>
                    <a:srgbClr val="ffffff"/>
                  </a:solidFill>
                </a:uFill>
                <a:latin typeface="Arial"/>
                <a:ea typeface="Arial"/>
              </a:rPr>
              <a:t>Recursos humanos mínimos que deben tener las bibliotecas.</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217" name="TextShape 1"/>
          <p:cNvSpPr txBox="1"/>
          <p:nvPr/>
        </p:nvSpPr>
        <p:spPr>
          <a:xfrm>
            <a:off x="1200240" y="3429000"/>
            <a:ext cx="7257600" cy="4160520"/>
          </a:xfrm>
          <a:prstGeom prst="rect">
            <a:avLst/>
          </a:prstGeom>
          <a:noFill/>
          <a:ln>
            <a:noFill/>
          </a:ln>
        </p:spPr>
        <p:txBody>
          <a:bodyPr tIns="91440" bIns="91440"/>
          <a:p>
            <a:pPr>
              <a:lnSpc>
                <a:spcPct val="100000"/>
              </a:lnSpc>
            </a:pPr>
            <a:r>
              <a:rPr b="0" lang="es-AR" sz="1800" spc="-1" strike="noStrike">
                <a:solidFill>
                  <a:srgbClr val="000000"/>
                </a:solidFill>
                <a:uFill>
                  <a:solidFill>
                    <a:srgbClr val="ffffff"/>
                  </a:solidFill>
                </a:uFill>
                <a:latin typeface="Arial"/>
                <a:ea typeface="Arial"/>
              </a:rPr>
              <a:t>La estrategia </a:t>
            </a:r>
            <a:r>
              <a:rPr b="0" i="1" lang="es-AR" sz="1800" spc="-1" strike="noStrike">
                <a:solidFill>
                  <a:srgbClr val="000000"/>
                </a:solidFill>
                <a:uFill>
                  <a:solidFill>
                    <a:srgbClr val="ffffff"/>
                  </a:solidFill>
                </a:uFill>
                <a:latin typeface="Arial"/>
                <a:ea typeface="Arial"/>
              </a:rPr>
              <a:t>"information exchange and Knowledge Communities" </a:t>
            </a:r>
            <a:r>
              <a:rPr b="0" lang="es-AR" sz="1800" spc="-1" strike="noStrike">
                <a:solidFill>
                  <a:srgbClr val="000000"/>
                </a:solidFill>
                <a:uFill>
                  <a:solidFill>
                    <a:srgbClr val="ffffff"/>
                  </a:solidFill>
                </a:uFill>
                <a:latin typeface="Arial"/>
                <a:ea typeface="Arial"/>
              </a:rPr>
              <a:t>integra a R&amp;D e ISTEC- Salud a través de a través de la localización de contenidos, integración, etc..en la que Liblink colabora a través del Metabuscador ISTEC, el OPAC-ISTEC y principalmente la red global de cooperantes.  </a:t>
            </a: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a:p>
            <a:pPr>
              <a:lnSpc>
                <a:spcPct val="100000"/>
              </a:lnSpc>
            </a:pPr>
            <a:r>
              <a:rPr b="0" lang="es-AR" sz="1800" spc="-1" strike="noStrike">
                <a:solidFill>
                  <a:srgbClr val="000000"/>
                </a:solidFill>
                <a:uFill>
                  <a:solidFill>
                    <a:srgbClr val="ffffff"/>
                  </a:solidFill>
                </a:uFill>
                <a:latin typeface="Arial"/>
                <a:ea typeface="Arial"/>
              </a:rPr>
              <a:t>La estrategia </a:t>
            </a:r>
            <a:r>
              <a:rPr b="0" i="1" lang="es-AR" sz="1800" spc="-1" strike="noStrike">
                <a:solidFill>
                  <a:srgbClr val="000000"/>
                </a:solidFill>
                <a:uFill>
                  <a:solidFill>
                    <a:srgbClr val="ffffff"/>
                  </a:solidFill>
                </a:uFill>
                <a:latin typeface="Arial"/>
                <a:ea typeface="Arial"/>
              </a:rPr>
              <a:t>"Knowledge creation/Transfer through professional development and curriculum innovation"</a:t>
            </a:r>
            <a:r>
              <a:rPr b="0" lang="es-AR" sz="1800" spc="-1" strike="noStrike">
                <a:solidFill>
                  <a:srgbClr val="000000"/>
                </a:solidFill>
                <a:uFill>
                  <a:solidFill>
                    <a:srgbClr val="ffffff"/>
                  </a:solidFill>
                </a:uFill>
                <a:latin typeface="Arial"/>
                <a:ea typeface="Arial"/>
              </a:rPr>
              <a:t> integra a ACE y Liblink en la preparación de los cursos.</a:t>
            </a: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p:txBody>
      </p:sp>
      <p:sp>
        <p:nvSpPr>
          <p:cNvPr id="218" name="TextShape 2"/>
          <p:cNvSpPr txBox="1"/>
          <p:nvPr/>
        </p:nvSpPr>
        <p:spPr>
          <a:xfrm>
            <a:off x="841320" y="1822680"/>
            <a:ext cx="7397280" cy="1328040"/>
          </a:xfrm>
          <a:prstGeom prst="rect">
            <a:avLst/>
          </a:prstGeom>
          <a:noFill/>
          <a:ln>
            <a:noFill/>
          </a:ln>
        </p:spPr>
        <p:txBody>
          <a:bodyPr tIns="91440" bIns="91440" anchor="b"/>
          <a:p>
            <a:pPr algn="ctr">
              <a:lnSpc>
                <a:spcPct val="100000"/>
              </a:lnSpc>
            </a:pPr>
            <a:r>
              <a:rPr b="1" lang="en-US" sz="3500" spc="-1" strike="noStrike">
                <a:solidFill>
                  <a:srgbClr val="3e664c"/>
                </a:solidFill>
                <a:uFill>
                  <a:solidFill>
                    <a:srgbClr val="ffffff"/>
                  </a:solidFill>
                </a:uFill>
                <a:latin typeface="Arial"/>
                <a:ea typeface="Arial"/>
              </a:rPr>
              <a:t>Interacción con otras iniciativas</a:t>
            </a:r>
            <a:endParaRPr b="0" lang="en-US" sz="1400" spc="-1" strike="noStrike">
              <a:solidFill>
                <a:srgbClr val="000000"/>
              </a:solidFill>
              <a:uFill>
                <a:solidFill>
                  <a:srgbClr val="ffffff"/>
                </a:solidFill>
              </a:uFill>
              <a:latin typeface="Arial"/>
            </a:endParaRPr>
          </a:p>
        </p:txBody>
      </p:sp>
      <p:sp>
        <p:nvSpPr>
          <p:cNvPr id="219" name="CustomShape 3"/>
          <p:cNvSpPr/>
          <p:nvPr/>
        </p:nvSpPr>
        <p:spPr>
          <a:xfrm>
            <a:off x="1187280" y="1773360"/>
            <a:ext cx="533160" cy="533160"/>
          </a:xfrm>
          <a:prstGeom prst="rect">
            <a:avLst/>
          </a:prstGeom>
          <a:blipFill>
            <a:blip r:embed="rId2"/>
            <a:stretch>
              <a:fillRect/>
            </a:stretch>
          </a:blipFill>
          <a:ln w="9360">
            <a:noFill/>
          </a:ln>
        </p:spPr>
        <p:style>
          <a:lnRef idx="0"/>
          <a:fillRef idx="0"/>
          <a:effectRef idx="0"/>
          <a:fontRef idx="minor"/>
        </p:style>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220" name="TextShape 1"/>
          <p:cNvSpPr txBox="1"/>
          <p:nvPr/>
        </p:nvSpPr>
        <p:spPr>
          <a:xfrm>
            <a:off x="1278000" y="1846800"/>
            <a:ext cx="7397280" cy="1328040"/>
          </a:xfrm>
          <a:prstGeom prst="rect">
            <a:avLst/>
          </a:prstGeom>
          <a:noFill/>
          <a:ln>
            <a:noFill/>
          </a:ln>
        </p:spPr>
        <p:txBody>
          <a:bodyPr tIns="91440" bIns="91440" anchor="b"/>
          <a:p>
            <a:pPr>
              <a:lnSpc>
                <a:spcPct val="100000"/>
              </a:lnSpc>
            </a:pPr>
            <a:r>
              <a:rPr b="1" lang="en-US" sz="4600" spc="-1" strike="noStrike">
                <a:solidFill>
                  <a:srgbClr val="3e664c"/>
                </a:solidFill>
                <a:uFill>
                  <a:solidFill>
                    <a:srgbClr val="ffffff"/>
                  </a:solidFill>
                </a:uFill>
                <a:latin typeface="Arial"/>
                <a:ea typeface="Arial"/>
              </a:rPr>
              <a:t>Administración y gestión</a:t>
            </a:r>
            <a:endParaRPr b="0" lang="en-US" sz="1400" spc="-1" strike="noStrike">
              <a:solidFill>
                <a:srgbClr val="000000"/>
              </a:solidFill>
              <a:uFill>
                <a:solidFill>
                  <a:srgbClr val="ffffff"/>
                </a:solidFill>
              </a:uFill>
              <a:latin typeface="Arial"/>
            </a:endParaRPr>
          </a:p>
        </p:txBody>
      </p:sp>
      <p:sp>
        <p:nvSpPr>
          <p:cNvPr id="221" name="CustomShape 2"/>
          <p:cNvSpPr/>
          <p:nvPr/>
        </p:nvSpPr>
        <p:spPr>
          <a:xfrm>
            <a:off x="1187280" y="1743120"/>
            <a:ext cx="533160" cy="533160"/>
          </a:xfrm>
          <a:prstGeom prst="rect">
            <a:avLst/>
          </a:prstGeom>
          <a:blipFill>
            <a:blip r:embed="rId2"/>
            <a:stretch>
              <a:fillRect/>
            </a:stretch>
          </a:blipFill>
          <a:ln w="9360">
            <a:noFill/>
          </a:ln>
        </p:spPr>
        <p:style>
          <a:lnRef idx="0"/>
          <a:fillRef idx="0"/>
          <a:effectRef idx="0"/>
          <a:fontRef idx="minor"/>
        </p:style>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222" name="TextShape 1"/>
          <p:cNvSpPr txBox="1"/>
          <p:nvPr/>
        </p:nvSpPr>
        <p:spPr>
          <a:xfrm>
            <a:off x="1066680" y="1957320"/>
            <a:ext cx="7772040" cy="5989680"/>
          </a:xfrm>
          <a:prstGeom prst="rect">
            <a:avLst/>
          </a:prstGeom>
          <a:noFill/>
          <a:ln>
            <a:noFill/>
          </a:ln>
        </p:spPr>
        <p:txBody>
          <a:bodyPr tIns="91440" bIns="91440"/>
          <a:p>
            <a:pPr algn="just">
              <a:lnSpc>
                <a:spcPct val="115000"/>
              </a:lnSpc>
            </a:pPr>
            <a:r>
              <a:rPr b="1" lang="es-AR" sz="2000" spc="-1" strike="noStrike">
                <a:solidFill>
                  <a:srgbClr val="000000"/>
                </a:solidFill>
                <a:uFill>
                  <a:solidFill>
                    <a:srgbClr val="ffffff"/>
                  </a:solidFill>
                </a:uFill>
                <a:latin typeface="Arial"/>
                <a:ea typeface="Arial"/>
              </a:rPr>
              <a:t>Control de gestión. </a:t>
            </a:r>
            <a:r>
              <a:rPr b="0" lang="es-AR" sz="2000" spc="-1" strike="noStrike">
                <a:solidFill>
                  <a:srgbClr val="000000"/>
                </a:solidFill>
                <a:uFill>
                  <a:solidFill>
                    <a:srgbClr val="ffffff"/>
                  </a:solidFill>
                </a:uFill>
                <a:latin typeface="Arial"/>
                <a:ea typeface="Arial"/>
              </a:rPr>
              <a:t>Revisión de las políticas actuales de promoción y difusión de la red, y definición una estrategia de identificación de instituciones con las cuales se puedan realizar alianzas estratégicas y su ingreso a la iniciativa Liblink.</a:t>
            </a:r>
            <a:endParaRPr b="0" lang="es-AR" sz="3200" spc="-1" strike="noStrike">
              <a:solidFill>
                <a:srgbClr val="000000"/>
              </a:solidFill>
              <a:uFill>
                <a:solidFill>
                  <a:srgbClr val="ffffff"/>
                </a:solidFill>
              </a:uFill>
              <a:latin typeface="Arial"/>
            </a:endParaRPr>
          </a:p>
          <a:p>
            <a:pPr algn="just">
              <a:lnSpc>
                <a:spcPct val="115000"/>
              </a:lnSpc>
            </a:pPr>
            <a:r>
              <a:rPr b="0" lang="es-AR" sz="2000" spc="-1" strike="noStrike">
                <a:solidFill>
                  <a:srgbClr val="000000"/>
                </a:solidFill>
                <a:uFill>
                  <a:solidFill>
                    <a:srgbClr val="ffffff"/>
                  </a:solidFill>
                </a:uFill>
                <a:latin typeface="Arial"/>
                <a:ea typeface="Arial"/>
              </a:rPr>
              <a:t>- Revisión de estrategias para el logro de nuevos partners internacionales.</a:t>
            </a:r>
            <a:endParaRPr b="0" lang="es-AR" sz="3200" spc="-1" strike="noStrike">
              <a:solidFill>
                <a:srgbClr val="000000"/>
              </a:solidFill>
              <a:uFill>
                <a:solidFill>
                  <a:srgbClr val="ffffff"/>
                </a:solidFill>
              </a:uFill>
              <a:latin typeface="Arial"/>
            </a:endParaRPr>
          </a:p>
          <a:p>
            <a:pPr algn="just">
              <a:lnSpc>
                <a:spcPct val="115000"/>
              </a:lnSpc>
            </a:pPr>
            <a:r>
              <a:rPr b="0" lang="es-AR" sz="2000" spc="-1" strike="noStrike">
                <a:solidFill>
                  <a:srgbClr val="000000"/>
                </a:solidFill>
                <a:uFill>
                  <a:solidFill>
                    <a:srgbClr val="ffffff"/>
                  </a:solidFill>
                </a:uFill>
                <a:latin typeface="Arial"/>
                <a:ea typeface="Arial"/>
              </a:rPr>
              <a:t>- Revisión de posibilidades para presentación de proyectos internacionales conjuntos para subsidios (Alfa...).</a:t>
            </a: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a:p>
            <a:pPr>
              <a:lnSpc>
                <a:spcPct val="100000"/>
              </a:lnSpc>
            </a:pPr>
            <a:r>
              <a:rPr b="1" lang="es-AR" sz="2000" spc="-1" strike="noStrike">
                <a:solidFill>
                  <a:srgbClr val="000000"/>
                </a:solidFill>
                <a:uFill>
                  <a:solidFill>
                    <a:srgbClr val="ffffff"/>
                  </a:solidFill>
                </a:uFill>
                <a:latin typeface="Arial"/>
                <a:ea typeface="Arial"/>
              </a:rPr>
              <a:t>Marketing</a:t>
            </a:r>
            <a:r>
              <a:rPr b="0" lang="es-AR" sz="2000" spc="-1" strike="noStrike">
                <a:solidFill>
                  <a:srgbClr val="000000"/>
                </a:solidFill>
                <a:uFill>
                  <a:solidFill>
                    <a:srgbClr val="ffffff"/>
                  </a:solidFill>
                </a:uFill>
                <a:latin typeface="Arial"/>
                <a:ea typeface="Arial"/>
              </a:rPr>
              <a:t>: calendario de eventos, presentaciones de ISTEC y la iniciativa en Congresos, Simposios, vinculación con las entidades públicas y privadas de cada país, captación de recursos, rendición de cuentas...</a:t>
            </a: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p:txBody>
      </p:sp>
      <p:sp>
        <p:nvSpPr>
          <p:cNvPr id="223" name="TextShape 2"/>
          <p:cNvSpPr txBox="1"/>
          <p:nvPr/>
        </p:nvSpPr>
        <p:spPr>
          <a:xfrm>
            <a:off x="1066680" y="547920"/>
            <a:ext cx="6972120" cy="1328040"/>
          </a:xfrm>
          <a:prstGeom prst="rect">
            <a:avLst/>
          </a:prstGeom>
          <a:noFill/>
          <a:ln>
            <a:noFill/>
          </a:ln>
        </p:spPr>
        <p:txBody>
          <a:bodyPr tIns="91440" bIns="91440" anchor="b"/>
          <a:p>
            <a:pPr>
              <a:lnSpc>
                <a:spcPct val="100000"/>
              </a:lnSpc>
            </a:pPr>
            <a:r>
              <a:rPr b="1" lang="en-US" sz="3200" spc="-1" strike="noStrike">
                <a:solidFill>
                  <a:srgbClr val="008000"/>
                </a:solidFill>
                <a:uFill>
                  <a:solidFill>
                    <a:srgbClr val="ffffff"/>
                  </a:solidFill>
                </a:uFill>
                <a:latin typeface="Arial"/>
                <a:ea typeface="Arial"/>
              </a:rPr>
              <a:t>Acciones de gestión transversales</a:t>
            </a:r>
            <a:endParaRPr b="0" lang="en-US" sz="1400" spc="-1" strike="noStrike">
              <a:solidFill>
                <a:srgbClr val="000000"/>
              </a:solidFill>
              <a:uFill>
                <a:solidFill>
                  <a:srgbClr val="ffffff"/>
                </a:solidFill>
              </a:uFill>
              <a:latin typeface="Arial"/>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1150920" y="1183680"/>
            <a:ext cx="7535520" cy="731880"/>
          </a:xfrm>
          <a:prstGeom prst="rect">
            <a:avLst/>
          </a:prstGeom>
          <a:noFill/>
          <a:ln w="9360">
            <a:noFill/>
          </a:ln>
        </p:spPr>
        <p:style>
          <a:lnRef idx="0"/>
          <a:fillRef idx="0"/>
          <a:effectRef idx="0"/>
          <a:fontRef idx="minor"/>
        </p:style>
        <p:txBody>
          <a:bodyPr tIns="91440" bIns="91440" anchor="b"/>
          <a:p>
            <a:pPr>
              <a:lnSpc>
                <a:spcPct val="100000"/>
              </a:lnSpc>
            </a:pPr>
            <a:r>
              <a:rPr b="1" lang="es-AR" sz="3600" spc="-1" strike="noStrike">
                <a:solidFill>
                  <a:srgbClr val="008000"/>
                </a:solidFill>
                <a:uFill>
                  <a:solidFill>
                    <a:srgbClr val="ffffff"/>
                  </a:solidFill>
                </a:uFill>
                <a:latin typeface="Arial"/>
              </a:rPr>
              <a:t>Visibilidad institucional</a:t>
            </a:r>
            <a:endParaRPr b="0" lang="es-AR" sz="1800" spc="-1" strike="noStrike">
              <a:solidFill>
                <a:srgbClr val="000000"/>
              </a:solidFill>
              <a:uFill>
                <a:solidFill>
                  <a:srgbClr val="ffffff"/>
                </a:solidFill>
              </a:uFill>
              <a:latin typeface="Arial"/>
            </a:endParaRPr>
          </a:p>
        </p:txBody>
      </p:sp>
      <p:sp>
        <p:nvSpPr>
          <p:cNvPr id="225" name="CustomShape 2"/>
          <p:cNvSpPr/>
          <p:nvPr/>
        </p:nvSpPr>
        <p:spPr>
          <a:xfrm>
            <a:off x="1131840" y="1870200"/>
            <a:ext cx="7395840" cy="3643200"/>
          </a:xfrm>
          <a:prstGeom prst="rect">
            <a:avLst/>
          </a:prstGeom>
          <a:noFill/>
          <a:ln w="9360">
            <a:noFill/>
          </a:ln>
        </p:spPr>
        <p:style>
          <a:lnRef idx="0"/>
          <a:fillRef idx="0"/>
          <a:effectRef idx="0"/>
          <a:fontRef idx="minor"/>
        </p:style>
        <p:txBody>
          <a:bodyPr tIns="91440" bIns="91440"/>
          <a:p>
            <a:pPr>
              <a:lnSpc>
                <a:spcPct val="100000"/>
              </a:lnSpc>
            </a:pPr>
            <a:endParaRPr b="0" lang="es-AR" sz="1800" spc="-1" strike="noStrike">
              <a:solidFill>
                <a:srgbClr val="000000"/>
              </a:solidFill>
              <a:uFill>
                <a:solidFill>
                  <a:srgbClr val="ffffff"/>
                </a:solidFill>
              </a:uFill>
              <a:latin typeface="Arial"/>
            </a:endParaRPr>
          </a:p>
          <a:p>
            <a:pPr marL="216000" indent="-216000">
              <a:lnSpc>
                <a:spcPct val="100000"/>
              </a:lnSpc>
              <a:buClr>
                <a:srgbClr val="000000"/>
              </a:buClr>
              <a:buSzPct val="167000"/>
              <a:buFont typeface="StarSymbol"/>
              <a:buChar char="-"/>
            </a:pPr>
            <a:r>
              <a:rPr b="0" lang="es-AR" sz="1800" spc="-1" strike="noStrike">
                <a:solidFill>
                  <a:srgbClr val="000000"/>
                </a:solidFill>
                <a:uFill>
                  <a:solidFill>
                    <a:srgbClr val="ffffff"/>
                  </a:solidFill>
                </a:uFill>
                <a:latin typeface="Arial"/>
              </a:rPr>
              <a:t> </a:t>
            </a:r>
            <a:r>
              <a:rPr b="0" lang="es-AR" sz="1800" spc="-1" strike="noStrike">
                <a:solidFill>
                  <a:srgbClr val="000000"/>
                </a:solidFill>
                <a:uFill>
                  <a:solidFill>
                    <a:srgbClr val="ffffff"/>
                  </a:solidFill>
                </a:uFill>
                <a:latin typeface="Arial"/>
              </a:rPr>
              <a:t>Maximizar líneas de trabajo de las iniciativas </a:t>
            </a:r>
            <a:endParaRPr b="0" lang="es-AR" sz="1800" spc="-1" strike="noStrike">
              <a:solidFill>
                <a:srgbClr val="000000"/>
              </a:solidFill>
              <a:uFill>
                <a:solidFill>
                  <a:srgbClr val="ffffff"/>
                </a:solidFill>
              </a:uFill>
              <a:latin typeface="Arial"/>
            </a:endParaRPr>
          </a:p>
          <a:p>
            <a:pPr marL="216000" indent="-216000">
              <a:lnSpc>
                <a:spcPct val="100000"/>
              </a:lnSpc>
              <a:buClr>
                <a:srgbClr val="000000"/>
              </a:buClr>
              <a:buSzPct val="167000"/>
              <a:buFont typeface="StarSymbol"/>
              <a:buChar char="-"/>
            </a:pPr>
            <a:r>
              <a:rPr b="0" lang="es-AR" sz="1800" spc="-1" strike="noStrike">
                <a:solidFill>
                  <a:srgbClr val="000000"/>
                </a:solidFill>
                <a:uFill>
                  <a:solidFill>
                    <a:srgbClr val="ffffff"/>
                  </a:solidFill>
                </a:uFill>
                <a:latin typeface="Arial"/>
              </a:rPr>
              <a:t> </a:t>
            </a:r>
            <a:r>
              <a:rPr b="0" lang="es-AR" sz="1800" spc="-1" strike="noStrike">
                <a:solidFill>
                  <a:srgbClr val="000000"/>
                </a:solidFill>
                <a:uFill>
                  <a:solidFill>
                    <a:srgbClr val="ffffff"/>
                  </a:solidFill>
                </a:uFill>
                <a:latin typeface="Arial"/>
              </a:rPr>
              <a:t>Fortalecer la comunicación mediante el uso activo de redes sociales</a:t>
            </a:r>
            <a:endParaRPr b="0" lang="es-AR" sz="1800" spc="-1" strike="noStrike">
              <a:solidFill>
                <a:srgbClr val="000000"/>
              </a:solidFill>
              <a:uFill>
                <a:solidFill>
                  <a:srgbClr val="ffffff"/>
                </a:solidFill>
              </a:uFill>
              <a:latin typeface="Arial"/>
            </a:endParaRPr>
          </a:p>
          <a:p>
            <a:pPr marL="216000" indent="-216000">
              <a:lnSpc>
                <a:spcPct val="100000"/>
              </a:lnSpc>
              <a:buClr>
                <a:srgbClr val="000000"/>
              </a:buClr>
              <a:buSzPct val="167000"/>
              <a:buFont typeface="StarSymbol"/>
              <a:buChar char="-"/>
            </a:pPr>
            <a:r>
              <a:rPr b="0" lang="es-AR" sz="1800" spc="-1" strike="noStrike">
                <a:solidFill>
                  <a:srgbClr val="000000"/>
                </a:solidFill>
                <a:uFill>
                  <a:solidFill>
                    <a:srgbClr val="ffffff"/>
                  </a:solidFill>
                </a:uFill>
                <a:latin typeface="Arial"/>
              </a:rPr>
              <a:t> </a:t>
            </a:r>
            <a:r>
              <a:rPr b="0" lang="es-AR" sz="1800" spc="-1" strike="noStrike">
                <a:solidFill>
                  <a:srgbClr val="000000"/>
                </a:solidFill>
                <a:uFill>
                  <a:solidFill>
                    <a:srgbClr val="ffffff"/>
                  </a:solidFill>
                </a:uFill>
                <a:latin typeface="Arial"/>
              </a:rPr>
              <a:t>Promocionar proyectos, desarrollos y servicios </a:t>
            </a:r>
            <a:endParaRPr b="0" lang="es-AR" sz="1800" spc="-1" strike="noStrike">
              <a:solidFill>
                <a:srgbClr val="000000"/>
              </a:solidFill>
              <a:uFill>
                <a:solidFill>
                  <a:srgbClr val="ffffff"/>
                </a:solidFill>
              </a:uFill>
              <a:latin typeface="Arial"/>
            </a:endParaRPr>
          </a:p>
          <a:p>
            <a:pPr marL="216000" indent="-216000">
              <a:lnSpc>
                <a:spcPct val="100000"/>
              </a:lnSpc>
              <a:buClr>
                <a:srgbClr val="000000"/>
              </a:buClr>
              <a:buSzPct val="167000"/>
              <a:buFont typeface="StarSymbol"/>
              <a:buChar char="-"/>
            </a:pPr>
            <a:r>
              <a:rPr b="0" lang="es-AR" sz="1800" spc="-1" strike="noStrike">
                <a:solidFill>
                  <a:srgbClr val="000000"/>
                </a:solidFill>
                <a:uFill>
                  <a:solidFill>
                    <a:srgbClr val="ffffff"/>
                  </a:solidFill>
                </a:uFill>
                <a:latin typeface="Arial"/>
              </a:rPr>
              <a:t> </a:t>
            </a:r>
            <a:r>
              <a:rPr b="0" lang="es-AR" sz="1800" spc="-1" strike="noStrike">
                <a:solidFill>
                  <a:srgbClr val="000000"/>
                </a:solidFill>
                <a:uFill>
                  <a:solidFill>
                    <a:srgbClr val="ffffff"/>
                  </a:solidFill>
                </a:uFill>
                <a:latin typeface="Arial"/>
              </a:rPr>
              <a:t>VIncular a los distintos actores dentro y fuera de las iniciativas del consorcio.</a:t>
            </a:r>
            <a:endParaRPr b="0" lang="es-AR" sz="1800" spc="-1" strike="noStrike">
              <a:solidFill>
                <a:srgbClr val="000000"/>
              </a:solidFill>
              <a:uFill>
                <a:solidFill>
                  <a:srgbClr val="ffffff"/>
                </a:solidFill>
              </a:uFill>
              <a:latin typeface="Arial"/>
            </a:endParaRPr>
          </a:p>
          <a:p>
            <a:pPr marL="216000" indent="-216000">
              <a:lnSpc>
                <a:spcPct val="100000"/>
              </a:lnSpc>
              <a:buClr>
                <a:srgbClr val="000000"/>
              </a:buClr>
              <a:buSzPct val="167000"/>
              <a:buFont typeface="StarSymbol"/>
              <a:buChar char="-"/>
            </a:pPr>
            <a:r>
              <a:rPr b="0" lang="es-AR" sz="1800" spc="-1" strike="noStrike">
                <a:solidFill>
                  <a:srgbClr val="000000"/>
                </a:solidFill>
                <a:uFill>
                  <a:solidFill>
                    <a:srgbClr val="ffffff"/>
                  </a:solidFill>
                </a:uFill>
                <a:latin typeface="Arial"/>
              </a:rPr>
              <a:t> </a:t>
            </a:r>
            <a:r>
              <a:rPr b="0" lang="es-AR" sz="1800" spc="-1" strike="noStrike">
                <a:solidFill>
                  <a:srgbClr val="000000"/>
                </a:solidFill>
                <a:uFill>
                  <a:solidFill>
                    <a:srgbClr val="ffffff"/>
                  </a:solidFill>
                </a:uFill>
                <a:latin typeface="Arial"/>
              </a:rPr>
              <a:t>Conectar las iniciativas y actores del consorcio con pares externos o de otras áreas del globo.</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52" name="TextShape 1"/>
          <p:cNvSpPr txBox="1"/>
          <p:nvPr/>
        </p:nvSpPr>
        <p:spPr>
          <a:xfrm>
            <a:off x="755640" y="1668600"/>
            <a:ext cx="7397280" cy="1328040"/>
          </a:xfrm>
          <a:prstGeom prst="rect">
            <a:avLst/>
          </a:prstGeom>
          <a:noFill/>
          <a:ln>
            <a:noFill/>
          </a:ln>
        </p:spPr>
        <p:txBody>
          <a:bodyPr tIns="91440" bIns="91440" anchor="b"/>
          <a:p>
            <a:pPr algn="ctr">
              <a:lnSpc>
                <a:spcPct val="100000"/>
              </a:lnSpc>
            </a:pPr>
            <a:r>
              <a:rPr b="1" lang="en-US" sz="4800" spc="-1" strike="noStrike">
                <a:solidFill>
                  <a:srgbClr val="3e664c"/>
                </a:solidFill>
                <a:uFill>
                  <a:solidFill>
                    <a:srgbClr val="ffffff"/>
                  </a:solidFill>
                </a:uFill>
                <a:latin typeface="Arial"/>
                <a:ea typeface="Arial"/>
              </a:rPr>
              <a:t>Innovación tecnológica</a:t>
            </a:r>
            <a:endParaRPr b="0" lang="en-US" sz="1400" spc="-1" strike="noStrike">
              <a:solidFill>
                <a:srgbClr val="000000"/>
              </a:solidFill>
              <a:uFill>
                <a:solidFill>
                  <a:srgbClr val="ffffff"/>
                </a:solidFill>
              </a:uFill>
              <a:latin typeface="Arial"/>
            </a:endParaRPr>
          </a:p>
        </p:txBody>
      </p:sp>
      <p:sp>
        <p:nvSpPr>
          <p:cNvPr id="153" name="CustomShape 2"/>
          <p:cNvSpPr/>
          <p:nvPr/>
        </p:nvSpPr>
        <p:spPr>
          <a:xfrm>
            <a:off x="1101600" y="1539720"/>
            <a:ext cx="533160" cy="533160"/>
          </a:xfrm>
          <a:prstGeom prst="rect">
            <a:avLst/>
          </a:prstGeom>
          <a:blipFill>
            <a:blip r:embed="rId2"/>
            <a:stretch>
              <a:fillRect/>
            </a:stretch>
          </a:blipFill>
          <a:ln w="9360">
            <a:noFill/>
          </a:ln>
        </p:spPr>
        <p:style>
          <a:lnRef idx="0"/>
          <a:fillRef idx="0"/>
          <a:effectRef idx="0"/>
          <a:fontRef idx="minor"/>
        </p:style>
      </p:sp>
      <p:sp>
        <p:nvSpPr>
          <p:cNvPr id="154" name="CustomShape 3"/>
          <p:cNvSpPr/>
          <p:nvPr/>
        </p:nvSpPr>
        <p:spPr>
          <a:xfrm>
            <a:off x="1111320" y="3317760"/>
            <a:ext cx="7559280" cy="1760040"/>
          </a:xfrm>
          <a:prstGeom prst="rect">
            <a:avLst/>
          </a:prstGeom>
          <a:blipFill>
            <a:blip r:embed="rId3"/>
            <a:stretch>
              <a:fillRect/>
            </a:stretch>
          </a:blipFill>
          <a:ln w="9360">
            <a:noFill/>
          </a:ln>
        </p:spPr>
        <p:style>
          <a:lnRef idx="0"/>
          <a:fillRef idx="0"/>
          <a:effectRef idx="0"/>
          <a:fontRef idx="minor"/>
        </p:style>
      </p:sp>
      <p:sp>
        <p:nvSpPr>
          <p:cNvPr id="155" name="CustomShape 4"/>
          <p:cNvSpPr/>
          <p:nvPr/>
        </p:nvSpPr>
        <p:spPr>
          <a:xfrm>
            <a:off x="1187280" y="5294160"/>
            <a:ext cx="6335280" cy="577800"/>
          </a:xfrm>
          <a:prstGeom prst="rect">
            <a:avLst/>
          </a:prstGeom>
          <a:noFill/>
          <a:ln w="9360">
            <a:noFill/>
          </a:ln>
        </p:spPr>
        <p:style>
          <a:lnRef idx="0"/>
          <a:fillRef idx="0"/>
          <a:effectRef idx="0"/>
          <a:fontRef idx="minor"/>
        </p:style>
        <p:txBody>
          <a:bodyPr lIns="90000" rIns="90000" tIns="45000" bIns="45000"/>
          <a:p>
            <a:pPr>
              <a:lnSpc>
                <a:spcPct val="100000"/>
              </a:lnSpc>
            </a:pPr>
            <a:r>
              <a:rPr b="1" i="1" lang="es-AR" sz="1800" spc="-1" strike="noStrike">
                <a:solidFill>
                  <a:srgbClr val="008000"/>
                </a:solidFill>
                <a:uFill>
                  <a:solidFill>
                    <a:srgbClr val="ffffff"/>
                  </a:solidFill>
                </a:uFill>
                <a:latin typeface="Arial"/>
              </a:rPr>
              <a:t>+ Repositorios de AA, validación, ranking, visibilidad</a:t>
            </a:r>
            <a:endParaRPr b="0" lang="es-AR" sz="1800" spc="-1" strike="noStrike">
              <a:solidFill>
                <a:srgbClr val="000000"/>
              </a:solidFill>
              <a:uFill>
                <a:solidFill>
                  <a:srgbClr val="ffffff"/>
                </a:solidFill>
              </a:uFill>
              <a:latin typeface="Arial"/>
            </a:endParaRPr>
          </a:p>
          <a:p>
            <a:pPr>
              <a:lnSpc>
                <a:spcPct val="100000"/>
              </a:lnSpc>
            </a:pPr>
            <a:endParaRPr b="0" lang="es-AR" sz="1800" spc="-1" strike="noStrike">
              <a:solidFill>
                <a:srgbClr val="000000"/>
              </a:solidFill>
              <a:uFill>
                <a:solidFill>
                  <a:srgbClr val="ffffff"/>
                </a:solidFill>
              </a:uFill>
              <a:latin typeface="Arial"/>
            </a:endParaRPr>
          </a:p>
        </p:txBody>
      </p:sp>
      <p:sp>
        <p:nvSpPr>
          <p:cNvPr id="156" name="CustomShape 5"/>
          <p:cNvSpPr/>
          <p:nvPr/>
        </p:nvSpPr>
        <p:spPr>
          <a:xfrm>
            <a:off x="1187280" y="5799240"/>
            <a:ext cx="6841800" cy="364680"/>
          </a:xfrm>
          <a:prstGeom prst="rect">
            <a:avLst/>
          </a:prstGeom>
          <a:noFill/>
          <a:ln w="9360">
            <a:noFill/>
          </a:ln>
        </p:spPr>
        <p:style>
          <a:lnRef idx="0"/>
          <a:fillRef idx="0"/>
          <a:effectRef idx="0"/>
          <a:fontRef idx="minor"/>
        </p:style>
        <p:txBody>
          <a:bodyPr lIns="90000" rIns="90000" tIns="45000" bIns="45000"/>
          <a:p>
            <a:pPr>
              <a:lnSpc>
                <a:spcPct val="100000"/>
              </a:lnSpc>
            </a:pPr>
            <a:r>
              <a:rPr b="1" i="1" lang="es-AR" sz="1800" spc="-1" strike="noStrike">
                <a:solidFill>
                  <a:srgbClr val="008000"/>
                </a:solidFill>
                <a:uFill>
                  <a:solidFill>
                    <a:srgbClr val="ffffff"/>
                  </a:solidFill>
                </a:uFill>
                <a:latin typeface="Arial"/>
              </a:rPr>
              <a:t>+ Repositorios de datos, estándares de metadatos</a:t>
            </a:r>
            <a:endParaRPr b="0" lang="es-AR"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57" name="TextShape 1"/>
          <p:cNvSpPr txBox="1"/>
          <p:nvPr/>
        </p:nvSpPr>
        <p:spPr>
          <a:xfrm>
            <a:off x="1066680" y="1724040"/>
            <a:ext cx="7772040" cy="4160520"/>
          </a:xfrm>
          <a:prstGeom prst="rect">
            <a:avLst/>
          </a:prstGeom>
          <a:noFill/>
          <a:ln>
            <a:noFill/>
          </a:ln>
        </p:spPr>
        <p:txBody>
          <a:bodyPr tIns="91440" bIns="91440"/>
          <a:p>
            <a:pPr algn="ctr">
              <a:lnSpc>
                <a:spcPct val="100000"/>
              </a:lnSpc>
            </a:pPr>
            <a:r>
              <a:rPr b="0" lang="es-AR" sz="1800" spc="-1" strike="noStrike">
                <a:solidFill>
                  <a:srgbClr val="666666"/>
                </a:solidFill>
                <a:uFill>
                  <a:solidFill>
                    <a:srgbClr val="ffffff"/>
                  </a:solidFill>
                </a:uFill>
                <a:latin typeface="Arial"/>
                <a:ea typeface="Arial"/>
              </a:rPr>
              <a:t>En el año 2013 se internacionalizó el sitio a inglés y español. Actualizar constantemente el portal.</a:t>
            </a: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p:txBody>
      </p:sp>
      <p:sp>
        <p:nvSpPr>
          <p:cNvPr id="158" name="TextShape 2"/>
          <p:cNvSpPr txBox="1"/>
          <p:nvPr/>
        </p:nvSpPr>
        <p:spPr>
          <a:xfrm>
            <a:off x="1066680" y="395640"/>
            <a:ext cx="4787640" cy="1328040"/>
          </a:xfrm>
          <a:prstGeom prst="rect">
            <a:avLst/>
          </a:prstGeom>
          <a:noFill/>
          <a:ln>
            <a:noFill/>
          </a:ln>
        </p:spPr>
        <p:txBody>
          <a:bodyPr tIns="91440" bIns="91440" anchor="b"/>
          <a:p>
            <a:pPr>
              <a:lnSpc>
                <a:spcPct val="100000"/>
              </a:lnSpc>
            </a:pPr>
            <a:r>
              <a:rPr b="1" lang="en-US" sz="3200" spc="-1" strike="noStrike">
                <a:solidFill>
                  <a:srgbClr val="008000"/>
                </a:solidFill>
                <a:uFill>
                  <a:solidFill>
                    <a:srgbClr val="ffffff"/>
                  </a:solidFill>
                </a:uFill>
                <a:latin typeface="Arial"/>
                <a:ea typeface="Arial"/>
              </a:rPr>
              <a:t>Portal LibLink</a:t>
            </a:r>
            <a:endParaRPr b="0" lang="en-US" sz="1400" spc="-1" strike="noStrike">
              <a:solidFill>
                <a:srgbClr val="000000"/>
              </a:solidFill>
              <a:uFill>
                <a:solidFill>
                  <a:srgbClr val="ffffff"/>
                </a:solidFill>
              </a:uFill>
              <a:latin typeface="Arial"/>
            </a:endParaRPr>
          </a:p>
        </p:txBody>
      </p:sp>
      <p:sp>
        <p:nvSpPr>
          <p:cNvPr id="159" name="CustomShape 3"/>
          <p:cNvSpPr/>
          <p:nvPr/>
        </p:nvSpPr>
        <p:spPr>
          <a:xfrm>
            <a:off x="2131920" y="2487600"/>
            <a:ext cx="5613120" cy="3849480"/>
          </a:xfrm>
          <a:prstGeom prst="rect">
            <a:avLst/>
          </a:prstGeom>
          <a:blipFill>
            <a:blip r:embed="rId2"/>
            <a:stretch>
              <a:fillRect/>
            </a:stretch>
          </a:blipFill>
          <a:ln w="9360">
            <a:noFill/>
          </a:ln>
        </p:spPr>
        <p:style>
          <a:lnRef idx="0"/>
          <a:fillRef idx="0"/>
          <a:effectRef idx="0"/>
          <a:fontRef idx="minor"/>
        </p:style>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60" name="TextShape 1"/>
          <p:cNvSpPr txBox="1"/>
          <p:nvPr/>
        </p:nvSpPr>
        <p:spPr>
          <a:xfrm>
            <a:off x="1066680" y="395640"/>
            <a:ext cx="4787640" cy="1328040"/>
          </a:xfrm>
          <a:prstGeom prst="rect">
            <a:avLst/>
          </a:prstGeom>
          <a:noFill/>
          <a:ln>
            <a:noFill/>
          </a:ln>
        </p:spPr>
        <p:txBody>
          <a:bodyPr tIns="91440" bIns="91440" anchor="b"/>
          <a:p>
            <a:pPr>
              <a:lnSpc>
                <a:spcPct val="100000"/>
              </a:lnSpc>
            </a:pPr>
            <a:r>
              <a:rPr b="1" lang="en-US" sz="3200" spc="-1" strike="noStrike">
                <a:solidFill>
                  <a:srgbClr val="008000"/>
                </a:solidFill>
                <a:uFill>
                  <a:solidFill>
                    <a:srgbClr val="ffffff"/>
                  </a:solidFill>
                </a:uFill>
                <a:latin typeface="Arial"/>
                <a:ea typeface="Arial"/>
              </a:rPr>
              <a:t>Reflink</a:t>
            </a:r>
            <a:endParaRPr b="0" lang="en-US" sz="1400" spc="-1" strike="noStrike">
              <a:solidFill>
                <a:srgbClr val="000000"/>
              </a:solidFill>
              <a:uFill>
                <a:solidFill>
                  <a:srgbClr val="ffffff"/>
                </a:solidFill>
              </a:uFill>
              <a:latin typeface="Arial"/>
            </a:endParaRPr>
          </a:p>
        </p:txBody>
      </p:sp>
      <p:sp>
        <p:nvSpPr>
          <p:cNvPr id="161" name="TextShape 2"/>
          <p:cNvSpPr txBox="1"/>
          <p:nvPr/>
        </p:nvSpPr>
        <p:spPr>
          <a:xfrm>
            <a:off x="1066680" y="2163600"/>
            <a:ext cx="7772040" cy="4160520"/>
          </a:xfrm>
          <a:prstGeom prst="rect">
            <a:avLst/>
          </a:prstGeom>
          <a:noFill/>
          <a:ln>
            <a:noFill/>
          </a:ln>
        </p:spPr>
        <p:txBody>
          <a:bodyPr tIns="91440" bIns="91440"/>
          <a:p>
            <a:pPr algn="ctr">
              <a:lnSpc>
                <a:spcPct val="100000"/>
              </a:lnSpc>
            </a:pPr>
            <a:r>
              <a:rPr b="0" lang="es-AR" sz="2000" spc="-1" strike="noStrike">
                <a:solidFill>
                  <a:srgbClr val="666666"/>
                </a:solidFill>
                <a:uFill>
                  <a:solidFill>
                    <a:srgbClr val="ffffff"/>
                  </a:solidFill>
                </a:uFill>
                <a:latin typeface="Arial"/>
                <a:ea typeface="Arial"/>
              </a:rPr>
              <a:t>Su finalidad es responder a los requerimientos de información que se les pueden presentar a los miembros, poniendo a su disposición una lista de contactos de los especialistas en información de cada institución adscrita al consorcio. Opera asincronicamente y hay contactos de distintas disciplinas.</a:t>
            </a:r>
            <a:endParaRPr b="0" lang="es-AR" sz="3200" spc="-1" strike="noStrike">
              <a:solidFill>
                <a:srgbClr val="000000"/>
              </a:solidFill>
              <a:uFill>
                <a:solidFill>
                  <a:srgbClr val="ffffff"/>
                </a:solidFill>
              </a:uFill>
              <a:latin typeface="Arial"/>
            </a:endParaRPr>
          </a:p>
          <a:p>
            <a:pPr algn="ctr">
              <a:lnSpc>
                <a:spcPct val="100000"/>
              </a:lnSpc>
            </a:pPr>
            <a:endParaRPr b="0" lang="es-AR" sz="3200" spc="-1" strike="noStrike">
              <a:solidFill>
                <a:srgbClr val="000000"/>
              </a:solidFill>
              <a:uFill>
                <a:solidFill>
                  <a:srgbClr val="ffffff"/>
                </a:solidFill>
              </a:uFill>
              <a:latin typeface="Arial"/>
            </a:endParaRPr>
          </a:p>
        </p:txBody>
      </p:sp>
      <p:sp>
        <p:nvSpPr>
          <p:cNvPr id="162" name="CustomShape 3"/>
          <p:cNvSpPr/>
          <p:nvPr/>
        </p:nvSpPr>
        <p:spPr>
          <a:xfrm>
            <a:off x="1150920" y="1527120"/>
            <a:ext cx="4293720" cy="488160"/>
          </a:xfrm>
          <a:prstGeom prst="rect">
            <a:avLst/>
          </a:prstGeom>
          <a:noFill/>
          <a:ln w="9360">
            <a:noFill/>
          </a:ln>
        </p:spPr>
        <p:style>
          <a:lnRef idx="0"/>
          <a:fillRef idx="0"/>
          <a:effectRef idx="0"/>
          <a:fontRef idx="minor"/>
        </p:style>
        <p:txBody>
          <a:bodyPr tIns="91440" bIns="91440"/>
          <a:p>
            <a:pPr>
              <a:lnSpc>
                <a:spcPct val="100000"/>
              </a:lnSpc>
            </a:pPr>
            <a:r>
              <a:rPr b="0" lang="es-AR" sz="2000" spc="-1" strike="noStrike">
                <a:solidFill>
                  <a:srgbClr val="3e664c"/>
                </a:solidFill>
                <a:uFill>
                  <a:solidFill>
                    <a:srgbClr val="ffffff"/>
                  </a:solidFill>
                </a:uFill>
                <a:latin typeface="Arial"/>
              </a:rPr>
              <a:t>http://www.bib.usb.ve/reflink/</a:t>
            </a:r>
            <a:endParaRPr b="0" lang="es-AR" sz="1800" spc="-1" strike="noStrike">
              <a:solidFill>
                <a:srgbClr val="000000"/>
              </a:solidFill>
              <a:uFill>
                <a:solidFill>
                  <a:srgbClr val="ffffff"/>
                </a:solidFill>
              </a:uFill>
              <a:latin typeface="Arial"/>
            </a:endParaRPr>
          </a:p>
        </p:txBody>
      </p:sp>
      <p:sp>
        <p:nvSpPr>
          <p:cNvPr id="163" name="CustomShape 4"/>
          <p:cNvSpPr/>
          <p:nvPr/>
        </p:nvSpPr>
        <p:spPr>
          <a:xfrm>
            <a:off x="2662200" y="4010040"/>
            <a:ext cx="4260600" cy="1506240"/>
          </a:xfrm>
          <a:prstGeom prst="rect">
            <a:avLst/>
          </a:prstGeom>
          <a:blipFill>
            <a:blip r:embed="rId2"/>
            <a:stretch>
              <a:fillRect/>
            </a:stretch>
          </a:blipFill>
          <a:ln w="9360">
            <a:noFill/>
          </a:ln>
        </p:spPr>
        <p:style>
          <a:lnRef idx="0"/>
          <a:fillRef idx="0"/>
          <a:effectRef idx="0"/>
          <a:fontRef idx="minor"/>
        </p:style>
      </p:sp>
      <p:sp>
        <p:nvSpPr>
          <p:cNvPr id="164" name="CustomShape 5"/>
          <p:cNvSpPr/>
          <p:nvPr/>
        </p:nvSpPr>
        <p:spPr>
          <a:xfrm>
            <a:off x="2556000" y="5661000"/>
            <a:ext cx="5616360" cy="700200"/>
          </a:xfrm>
          <a:prstGeom prst="rect">
            <a:avLst/>
          </a:prstGeom>
          <a:noFill/>
          <a:ln w="9360">
            <a:noFill/>
          </a:ln>
        </p:spPr>
        <p:style>
          <a:lnRef idx="0"/>
          <a:fillRef idx="0"/>
          <a:effectRef idx="0"/>
          <a:fontRef idx="minor"/>
        </p:style>
        <p:txBody>
          <a:bodyPr lIns="90000" rIns="90000" tIns="45000" bIns="45000"/>
          <a:p>
            <a:pPr>
              <a:lnSpc>
                <a:spcPct val="100000"/>
              </a:lnSpc>
            </a:pPr>
            <a:r>
              <a:rPr b="0" i="1" lang="es-AR" sz="2000" spc="-1" strike="noStrike">
                <a:solidFill>
                  <a:srgbClr val="008000"/>
                </a:solidFill>
                <a:uFill>
                  <a:solidFill>
                    <a:srgbClr val="ffffff"/>
                  </a:solidFill>
                </a:uFill>
                <a:latin typeface="Arial"/>
              </a:rPr>
              <a:t>¿Hacia dónde puede avanzar este proyecto? ¿Quiénes pueden sumarse? </a:t>
            </a:r>
            <a:endParaRPr b="0" lang="es-AR" sz="1800" spc="-1" strike="noStrike">
              <a:solidFill>
                <a:srgbClr val="000000"/>
              </a:solidFill>
              <a:uFill>
                <a:solidFill>
                  <a:srgbClr val="ffffff"/>
                </a:solidFill>
              </a:uFill>
              <a:latin typeface="Arial"/>
            </a:endParaRPr>
          </a:p>
        </p:txBody>
      </p:sp>
      <p:pic>
        <p:nvPicPr>
          <p:cNvPr id="165" name="" descr=""/>
          <p:cNvPicPr/>
          <p:nvPr/>
        </p:nvPicPr>
        <p:blipFill>
          <a:blip r:embed="rId3"/>
          <a:stretch/>
        </p:blipFill>
        <p:spPr>
          <a:xfrm>
            <a:off x="1257480" y="5372280"/>
            <a:ext cx="1295280" cy="127008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66" name="TextShape 1"/>
          <p:cNvSpPr txBox="1"/>
          <p:nvPr/>
        </p:nvSpPr>
        <p:spPr>
          <a:xfrm>
            <a:off x="1066680" y="1978200"/>
            <a:ext cx="7596000" cy="4160520"/>
          </a:xfrm>
          <a:prstGeom prst="rect">
            <a:avLst/>
          </a:prstGeom>
          <a:noFill/>
          <a:ln>
            <a:noFill/>
          </a:ln>
        </p:spPr>
        <p:txBody>
          <a:bodyPr tIns="91440" bIns="91440"/>
          <a:p>
            <a:pPr algn="just">
              <a:lnSpc>
                <a:spcPct val="115000"/>
              </a:lnSpc>
            </a:pPr>
            <a:r>
              <a:rPr b="0" lang="es-AR" sz="2000" spc="-1" strike="noStrike">
                <a:solidFill>
                  <a:srgbClr val="000000"/>
                </a:solidFill>
                <a:uFill>
                  <a:solidFill>
                    <a:srgbClr val="ffffff"/>
                  </a:solidFill>
                </a:uFill>
                <a:latin typeface="Arial"/>
                <a:ea typeface="Arial"/>
              </a:rPr>
              <a:t>El Metabuscador ISTEC unifica las búsquedas en los catálogos de la iniciativa y colecciones públicas de recursos disponibles bajo políticas de Acceso Abierto.</a:t>
            </a:r>
            <a:endParaRPr b="0" lang="es-AR" sz="3200" spc="-1" strike="noStrike">
              <a:solidFill>
                <a:srgbClr val="000000"/>
              </a:solidFill>
              <a:uFill>
                <a:solidFill>
                  <a:srgbClr val="ffffff"/>
                </a:solidFill>
              </a:uFill>
              <a:latin typeface="Arial"/>
            </a:endParaRPr>
          </a:p>
          <a:p>
            <a:pPr algn="just">
              <a:lnSpc>
                <a:spcPct val="115000"/>
              </a:lnSpc>
            </a:pPr>
            <a:endParaRPr b="0" lang="es-AR" sz="3200" spc="-1" strike="noStrike">
              <a:solidFill>
                <a:srgbClr val="000000"/>
              </a:solidFill>
              <a:uFill>
                <a:solidFill>
                  <a:srgbClr val="ffffff"/>
                </a:solidFill>
              </a:uFill>
              <a:latin typeface="Arial"/>
            </a:endParaRPr>
          </a:p>
          <a:p>
            <a:pPr algn="just">
              <a:lnSpc>
                <a:spcPct val="115000"/>
              </a:lnSpc>
            </a:pPr>
            <a:r>
              <a:rPr b="1" lang="es-AR" sz="2000" spc="-1" strike="noStrike" u="sng">
                <a:solidFill>
                  <a:srgbClr val="000000"/>
                </a:solidFill>
                <a:uFill>
                  <a:solidFill>
                    <a:srgbClr val="ffffff"/>
                  </a:solidFill>
                </a:uFill>
                <a:latin typeface="Arial"/>
                <a:ea typeface="Arial"/>
              </a:rPr>
              <a:t>Acciones continuas</a:t>
            </a:r>
            <a:r>
              <a:rPr b="0" lang="es-AR" sz="2000" spc="-1" strike="noStrike" u="sng">
                <a:solidFill>
                  <a:srgbClr val="000000"/>
                </a:solidFill>
                <a:uFill>
                  <a:solidFill>
                    <a:srgbClr val="ffffff"/>
                  </a:solidFill>
                </a:uFill>
                <a:latin typeface="Arial"/>
                <a:ea typeface="Arial"/>
              </a:rPr>
              <a:t>:</a:t>
            </a:r>
            <a:r>
              <a:rPr b="0" lang="es-AR" sz="2000" spc="-1" strike="noStrike">
                <a:solidFill>
                  <a:srgbClr val="000000"/>
                </a:solidFill>
                <a:uFill>
                  <a:solidFill>
                    <a:srgbClr val="ffffff"/>
                  </a:solidFill>
                </a:uFill>
                <a:latin typeface="Arial"/>
                <a:ea typeface="Arial"/>
              </a:rPr>
              <a:t> </a:t>
            </a:r>
            <a:endParaRPr b="0" lang="es-AR" sz="3200" spc="-1" strike="noStrike">
              <a:solidFill>
                <a:srgbClr val="000000"/>
              </a:solidFill>
              <a:uFill>
                <a:solidFill>
                  <a:srgbClr val="ffffff"/>
                </a:solidFill>
              </a:uFill>
              <a:latin typeface="Arial"/>
            </a:endParaRPr>
          </a:p>
          <a:p>
            <a:pPr algn="just">
              <a:lnSpc>
                <a:spcPct val="115000"/>
              </a:lnSpc>
            </a:pPr>
            <a:r>
              <a:rPr b="0" lang="es-AR" sz="2000" spc="-1" strike="noStrike">
                <a:solidFill>
                  <a:srgbClr val="000000"/>
                </a:solidFill>
                <a:uFill>
                  <a:solidFill>
                    <a:srgbClr val="ffffff"/>
                  </a:solidFill>
                </a:uFill>
                <a:latin typeface="Arial"/>
                <a:ea typeface="Arial"/>
              </a:rPr>
              <a:t>Al igual que cualquier servicio basado en una herramienta de software, el Metabuscador ISTEC requiere mantenimiento y actualizaciones constantes, incorporando funcionalidad y nuevos catálogos.</a:t>
            </a:r>
            <a:endParaRPr b="0" lang="es-AR" sz="3200" spc="-1" strike="noStrike">
              <a:solidFill>
                <a:srgbClr val="000000"/>
              </a:solidFill>
              <a:uFill>
                <a:solidFill>
                  <a:srgbClr val="ffffff"/>
                </a:solidFill>
              </a:uFill>
              <a:latin typeface="Arial"/>
            </a:endParaRPr>
          </a:p>
        </p:txBody>
      </p:sp>
      <p:sp>
        <p:nvSpPr>
          <p:cNvPr id="167" name="TextShape 2"/>
          <p:cNvSpPr txBox="1"/>
          <p:nvPr/>
        </p:nvSpPr>
        <p:spPr>
          <a:xfrm>
            <a:off x="1066680" y="395640"/>
            <a:ext cx="4787640" cy="1328040"/>
          </a:xfrm>
          <a:prstGeom prst="rect">
            <a:avLst/>
          </a:prstGeom>
          <a:noFill/>
          <a:ln>
            <a:noFill/>
          </a:ln>
        </p:spPr>
        <p:txBody>
          <a:bodyPr tIns="91440" bIns="91440" anchor="b"/>
          <a:p>
            <a:pPr>
              <a:lnSpc>
                <a:spcPct val="100000"/>
              </a:lnSpc>
            </a:pPr>
            <a:r>
              <a:rPr b="1" lang="en-US" sz="3200" spc="-1" strike="noStrike">
                <a:solidFill>
                  <a:srgbClr val="008000"/>
                </a:solidFill>
                <a:uFill>
                  <a:solidFill>
                    <a:srgbClr val="ffffff"/>
                  </a:solidFill>
                </a:uFill>
                <a:latin typeface="Arial"/>
                <a:ea typeface="Arial"/>
              </a:rPr>
              <a:t>Metabuscador ISTEC</a:t>
            </a:r>
            <a:endParaRPr b="0" lang="en-US" sz="1400" spc="-1" strike="noStrike">
              <a:solidFill>
                <a:srgbClr val="000000"/>
              </a:solidFill>
              <a:uFill>
                <a:solidFill>
                  <a:srgbClr val="ffffff"/>
                </a:solidFill>
              </a:uFill>
              <a:latin typeface="Arial"/>
            </a:endParaRPr>
          </a:p>
        </p:txBody>
      </p:sp>
      <p:sp>
        <p:nvSpPr>
          <p:cNvPr id="168" name="CustomShape 3"/>
          <p:cNvSpPr/>
          <p:nvPr/>
        </p:nvSpPr>
        <p:spPr>
          <a:xfrm>
            <a:off x="1150920" y="1527120"/>
            <a:ext cx="4293720" cy="488160"/>
          </a:xfrm>
          <a:prstGeom prst="rect">
            <a:avLst/>
          </a:prstGeom>
          <a:noFill/>
          <a:ln w="9360">
            <a:noFill/>
          </a:ln>
        </p:spPr>
        <p:style>
          <a:lnRef idx="0"/>
          <a:fillRef idx="0"/>
          <a:effectRef idx="0"/>
          <a:fontRef idx="minor"/>
        </p:style>
        <p:txBody>
          <a:bodyPr tIns="91440" bIns="91440"/>
          <a:p>
            <a:pPr>
              <a:lnSpc>
                <a:spcPct val="100000"/>
              </a:lnSpc>
            </a:pPr>
            <a:r>
              <a:rPr b="0" lang="es-AR" sz="2000" spc="-1" strike="noStrike">
                <a:solidFill>
                  <a:srgbClr val="3e664c"/>
                </a:solidFill>
                <a:uFill>
                  <a:solidFill>
                    <a:srgbClr val="ffffff"/>
                  </a:solidFill>
                </a:uFill>
                <a:latin typeface="Arial"/>
              </a:rPr>
              <a:t>http://metabuscador.istec.org</a:t>
            </a:r>
            <a:endParaRPr b="0" lang="es-AR"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1066680" y="1978200"/>
            <a:ext cx="7596000" cy="4160520"/>
          </a:xfrm>
          <a:prstGeom prst="rect">
            <a:avLst/>
          </a:prstGeom>
          <a:noFill/>
          <a:ln w="9360">
            <a:noFill/>
          </a:ln>
        </p:spPr>
        <p:txBody>
          <a:bodyPr tIns="91440" bIns="91440"/>
          <a:p>
            <a:pPr algn="just">
              <a:lnSpc>
                <a:spcPct val="115000"/>
              </a:lnSpc>
            </a:pPr>
            <a:r>
              <a:rPr b="1" lang="es-AR" sz="2000" spc="-1" strike="noStrike" u="sng">
                <a:solidFill>
                  <a:srgbClr val="000000"/>
                </a:solidFill>
                <a:uFill>
                  <a:solidFill>
                    <a:srgbClr val="ffffff"/>
                  </a:solidFill>
                </a:uFill>
                <a:latin typeface="Arial"/>
                <a:ea typeface="Arial"/>
              </a:rPr>
              <a:t>Acciones Futuras:</a:t>
            </a:r>
            <a:endParaRPr b="0" lang="es-AR" sz="3200" spc="-1" strike="noStrike">
              <a:solidFill>
                <a:srgbClr val="000000"/>
              </a:solidFill>
              <a:uFill>
                <a:solidFill>
                  <a:srgbClr val="ffffff"/>
                </a:solidFill>
              </a:uFill>
              <a:latin typeface="Arial"/>
            </a:endParaRPr>
          </a:p>
          <a:p>
            <a:pPr>
              <a:lnSpc>
                <a:spcPct val="115000"/>
              </a:lnSpc>
            </a:pPr>
            <a:r>
              <a:rPr b="0" lang="es-AR" sz="2000" spc="-1" strike="noStrike">
                <a:solidFill>
                  <a:srgbClr val="000000"/>
                </a:solidFill>
                <a:uFill>
                  <a:solidFill>
                    <a:srgbClr val="ffffff"/>
                  </a:solidFill>
                </a:uFill>
                <a:latin typeface="Arial"/>
                <a:ea typeface="Arial"/>
              </a:rPr>
              <a:t>Actualización de la interfaz de usuario a fin de mejorar la usabilidad (presentación de resultados, búsquedas asincrónicas, etc). </a:t>
            </a:r>
            <a:endParaRPr b="0" lang="es-AR" sz="3200" spc="-1" strike="noStrike">
              <a:solidFill>
                <a:srgbClr val="000000"/>
              </a:solidFill>
              <a:uFill>
                <a:solidFill>
                  <a:srgbClr val="ffffff"/>
                </a:solidFill>
              </a:uFill>
              <a:latin typeface="Arial"/>
            </a:endParaRPr>
          </a:p>
        </p:txBody>
      </p:sp>
      <p:sp>
        <p:nvSpPr>
          <p:cNvPr id="170" name="TextShape 2"/>
          <p:cNvSpPr txBox="1"/>
          <p:nvPr/>
        </p:nvSpPr>
        <p:spPr>
          <a:xfrm>
            <a:off x="1066680" y="395640"/>
            <a:ext cx="4787640" cy="1328040"/>
          </a:xfrm>
          <a:prstGeom prst="rect">
            <a:avLst/>
          </a:prstGeom>
          <a:noFill/>
          <a:ln w="9360">
            <a:noFill/>
          </a:ln>
        </p:spPr>
        <p:txBody>
          <a:bodyPr tIns="91440" bIns="91440" anchor="b"/>
          <a:p>
            <a:pPr>
              <a:lnSpc>
                <a:spcPct val="100000"/>
              </a:lnSpc>
            </a:pPr>
            <a:r>
              <a:rPr b="1" lang="en-US" sz="3200" spc="-1" strike="noStrike">
                <a:solidFill>
                  <a:srgbClr val="008000"/>
                </a:solidFill>
                <a:uFill>
                  <a:solidFill>
                    <a:srgbClr val="ffffff"/>
                  </a:solidFill>
                </a:uFill>
                <a:latin typeface="Arial"/>
                <a:ea typeface="Arial"/>
              </a:rPr>
              <a:t>Metabuscador ISTEC</a:t>
            </a:r>
            <a:endParaRPr b="0" lang="en-US" sz="1400" spc="-1" strike="noStrike">
              <a:solidFill>
                <a:srgbClr val="000000"/>
              </a:solidFill>
              <a:uFill>
                <a:solidFill>
                  <a:srgbClr val="ffffff"/>
                </a:solidFill>
              </a:uFill>
              <a:latin typeface="Arial"/>
            </a:endParaRPr>
          </a:p>
        </p:txBody>
      </p:sp>
      <p:sp>
        <p:nvSpPr>
          <p:cNvPr id="171" name="CustomShape 3"/>
          <p:cNvSpPr/>
          <p:nvPr/>
        </p:nvSpPr>
        <p:spPr>
          <a:xfrm>
            <a:off x="1069920" y="1527120"/>
            <a:ext cx="4293720" cy="488160"/>
          </a:xfrm>
          <a:prstGeom prst="rect">
            <a:avLst/>
          </a:prstGeom>
          <a:noFill/>
          <a:ln w="9360">
            <a:noFill/>
          </a:ln>
        </p:spPr>
        <p:style>
          <a:lnRef idx="0"/>
          <a:fillRef idx="0"/>
          <a:effectRef idx="0"/>
          <a:fontRef idx="minor"/>
        </p:style>
        <p:txBody>
          <a:bodyPr tIns="91440" bIns="91440"/>
          <a:p>
            <a:pPr>
              <a:lnSpc>
                <a:spcPct val="100000"/>
              </a:lnSpc>
            </a:pPr>
            <a:r>
              <a:rPr b="0" lang="es-AR" sz="2000" spc="-1" strike="noStrike">
                <a:solidFill>
                  <a:srgbClr val="3e664c"/>
                </a:solidFill>
                <a:uFill>
                  <a:solidFill>
                    <a:srgbClr val="ffffff"/>
                  </a:solidFill>
                </a:uFill>
                <a:latin typeface="Arial"/>
              </a:rPr>
              <a:t>http://metabuscador.istec.org</a:t>
            </a:r>
            <a:endParaRPr b="0" lang="es-AR" sz="1800" spc="-1" strike="noStrike">
              <a:solidFill>
                <a:srgbClr val="000000"/>
              </a:solidFill>
              <a:uFill>
                <a:solidFill>
                  <a:srgbClr val="ffffff"/>
                </a:solidFill>
              </a:uFill>
              <a:latin typeface="Arial"/>
            </a:endParaRPr>
          </a:p>
        </p:txBody>
      </p:sp>
      <p:sp>
        <p:nvSpPr>
          <p:cNvPr id="172" name="CustomShape 4"/>
          <p:cNvSpPr/>
          <p:nvPr/>
        </p:nvSpPr>
        <p:spPr>
          <a:xfrm>
            <a:off x="2556000" y="4437000"/>
            <a:ext cx="5616360" cy="700200"/>
          </a:xfrm>
          <a:prstGeom prst="rect">
            <a:avLst/>
          </a:prstGeom>
          <a:noFill/>
          <a:ln w="9360">
            <a:noFill/>
          </a:ln>
        </p:spPr>
        <p:style>
          <a:lnRef idx="0"/>
          <a:fillRef idx="0"/>
          <a:effectRef idx="0"/>
          <a:fontRef idx="minor"/>
        </p:style>
        <p:txBody>
          <a:bodyPr lIns="90000" rIns="90000" tIns="45000" bIns="45000"/>
          <a:p>
            <a:pPr>
              <a:lnSpc>
                <a:spcPct val="100000"/>
              </a:lnSpc>
            </a:pPr>
            <a:r>
              <a:rPr b="0" i="1" lang="es-AR" sz="2000" spc="-1" strike="noStrike">
                <a:solidFill>
                  <a:srgbClr val="008000"/>
                </a:solidFill>
                <a:uFill>
                  <a:solidFill>
                    <a:srgbClr val="ffffff"/>
                  </a:solidFill>
                </a:uFill>
                <a:latin typeface="Arial"/>
              </a:rPr>
              <a:t>¿Hacia dónde puede avanzar este proyecto? ¿Quiénes pueden sumarse? </a:t>
            </a:r>
            <a:endParaRPr b="0" lang="es-AR" sz="1800" spc="-1" strike="noStrike">
              <a:solidFill>
                <a:srgbClr val="000000"/>
              </a:solidFill>
              <a:uFill>
                <a:solidFill>
                  <a:srgbClr val="ffffff"/>
                </a:solidFill>
              </a:uFill>
              <a:latin typeface="Arial"/>
            </a:endParaRPr>
          </a:p>
        </p:txBody>
      </p:sp>
      <p:pic>
        <p:nvPicPr>
          <p:cNvPr id="173" name="" descr=""/>
          <p:cNvPicPr/>
          <p:nvPr/>
        </p:nvPicPr>
        <p:blipFill>
          <a:blip r:embed="rId1"/>
          <a:stretch/>
        </p:blipFill>
        <p:spPr>
          <a:xfrm>
            <a:off x="1257480" y="4140360"/>
            <a:ext cx="1295280" cy="1270080"/>
          </a:xfrm>
          <a:prstGeom prst="rect">
            <a:avLst/>
          </a:prstGeom>
          <a:ln>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74" name="CustomShape 1"/>
          <p:cNvSpPr/>
          <p:nvPr/>
        </p:nvSpPr>
        <p:spPr>
          <a:xfrm>
            <a:off x="1135080" y="1087560"/>
            <a:ext cx="2037960" cy="571320"/>
          </a:xfrm>
          <a:prstGeom prst="rect">
            <a:avLst/>
          </a:prstGeom>
          <a:blipFill>
            <a:blip r:embed="rId2"/>
            <a:stretch>
              <a:fillRect/>
            </a:stretch>
          </a:blipFill>
          <a:ln w="9360">
            <a:noFill/>
          </a:ln>
        </p:spPr>
        <p:style>
          <a:lnRef idx="0"/>
          <a:fillRef idx="0"/>
          <a:effectRef idx="0"/>
          <a:fontRef idx="minor"/>
        </p:style>
      </p:sp>
      <p:sp>
        <p:nvSpPr>
          <p:cNvPr id="175" name="TextShape 2"/>
          <p:cNvSpPr txBox="1"/>
          <p:nvPr/>
        </p:nvSpPr>
        <p:spPr>
          <a:xfrm>
            <a:off x="1054080" y="1620720"/>
            <a:ext cx="7670520" cy="4115520"/>
          </a:xfrm>
          <a:prstGeom prst="rect">
            <a:avLst/>
          </a:prstGeom>
          <a:noFill/>
          <a:ln>
            <a:noFill/>
          </a:ln>
        </p:spPr>
        <p:txBody>
          <a:bodyPr tIns="91440" bIns="91440"/>
          <a:p>
            <a:pPr marL="343080" indent="-342720">
              <a:lnSpc>
                <a:spcPct val="100000"/>
              </a:lnSpc>
            </a:pPr>
            <a:r>
              <a:rPr b="1" lang="en-US" sz="1800" spc="-1" strike="noStrike" u="sng">
                <a:solidFill>
                  <a:srgbClr val="3e664c"/>
                </a:solidFill>
                <a:uFill>
                  <a:solidFill>
                    <a:srgbClr val="ffffff"/>
                  </a:solidFill>
                </a:uFill>
                <a:latin typeface="Arial"/>
                <a:ea typeface="Arial"/>
              </a:rPr>
              <a:t>Objetivos</a:t>
            </a:r>
            <a:r>
              <a:rPr b="0" lang="en-US" sz="1800" spc="-1" strike="noStrike" u="sng">
                <a:solidFill>
                  <a:srgbClr val="000000"/>
                </a:solidFill>
                <a:uFill>
                  <a:solidFill>
                    <a:srgbClr val="ffffff"/>
                  </a:solidFill>
                </a:uFill>
                <a:latin typeface="Arial"/>
                <a:ea typeface="Arial"/>
              </a:rPr>
              <a:t>: </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1800" spc="-1" strike="noStrike">
                <a:solidFill>
                  <a:srgbClr val="000000"/>
                </a:solidFill>
                <a:uFill>
                  <a:solidFill>
                    <a:srgbClr val="ffffff"/>
                  </a:solidFill>
                </a:uFill>
                <a:latin typeface="Arial"/>
                <a:ea typeface="Arial"/>
              </a:rPr>
              <a:t>Simplificar el ingreso de participantes a la iniciativa y por tanto a ISTEC a través de la diversificación de instituciones, apuntando especialmente las de menores recursos </a:t>
            </a:r>
            <a:endParaRPr b="0" lang="en-US" sz="1400" spc="-1" strike="noStrike">
              <a:solidFill>
                <a:srgbClr val="000000"/>
              </a:solidFill>
              <a:uFill>
                <a:solidFill>
                  <a:srgbClr val="ffffff"/>
                </a:solidFill>
              </a:uFill>
              <a:latin typeface="Arial"/>
            </a:endParaRPr>
          </a:p>
          <a:p>
            <a:pPr marL="343080" indent="-342720">
              <a:lnSpc>
                <a:spcPct val="100000"/>
              </a:lnSpc>
              <a:buClr>
                <a:srgbClr val="000000"/>
              </a:buClr>
              <a:buSzPct val="167000"/>
              <a:buFont typeface="Symbol" charset="2"/>
              <a:buChar char=""/>
            </a:pPr>
            <a:r>
              <a:rPr b="0" lang="en-US" sz="1800" spc="-1" strike="noStrike">
                <a:solidFill>
                  <a:srgbClr val="000000"/>
                </a:solidFill>
                <a:uFill>
                  <a:solidFill>
                    <a:srgbClr val="ffffff"/>
                  </a:solidFill>
                </a:uFill>
                <a:latin typeface="Arial"/>
                <a:ea typeface="Arial"/>
              </a:rPr>
              <a:t>Optimizar los esfuerzos de desarrollo y soporte a partir de una única herramienta centralizada, y no abarcar tantos frentes paralelos</a:t>
            </a:r>
            <a:endParaRPr b="0" lang="en-US" sz="1400" spc="-1" strike="noStrike">
              <a:solidFill>
                <a:srgbClr val="000000"/>
              </a:solidFill>
              <a:uFill>
                <a:solidFill>
                  <a:srgbClr val="ffffff"/>
                </a:solidFill>
              </a:uFill>
              <a:latin typeface="Arial"/>
            </a:endParaRPr>
          </a:p>
          <a:p>
            <a:pPr marL="343080" indent="-342720">
              <a:lnSpc>
                <a:spcPct val="100000"/>
              </a:lnSpc>
            </a:pPr>
            <a:endParaRPr b="0" lang="en-US" sz="1400" spc="-1" strike="noStrike">
              <a:solidFill>
                <a:srgbClr val="000000"/>
              </a:solidFill>
              <a:uFill>
                <a:solidFill>
                  <a:srgbClr val="ffffff"/>
                </a:solidFill>
              </a:uFill>
              <a:latin typeface="Arial"/>
            </a:endParaRPr>
          </a:p>
          <a:p>
            <a:pPr marL="343080" indent="-342720">
              <a:lnSpc>
                <a:spcPct val="100000"/>
              </a:lnSpc>
            </a:pPr>
            <a:r>
              <a:rPr b="1" lang="en-US" sz="1800" spc="-1" strike="noStrike" u="sng">
                <a:solidFill>
                  <a:srgbClr val="3e664c"/>
                </a:solidFill>
                <a:uFill>
                  <a:solidFill>
                    <a:srgbClr val="ffffff"/>
                  </a:solidFill>
                </a:uFill>
                <a:latin typeface="Arial"/>
                <a:ea typeface="Arial"/>
              </a:rPr>
              <a:t>Metodología</a:t>
            </a:r>
            <a:r>
              <a:rPr b="0" lang="en-US" sz="1800" spc="-1" strike="noStrike" u="sng">
                <a:solidFill>
                  <a:srgbClr val="000000"/>
                </a:solidFill>
                <a:uFill>
                  <a:solidFill>
                    <a:srgbClr val="ffffff"/>
                  </a:solidFill>
                </a:uFill>
                <a:latin typeface="Arial"/>
                <a:ea typeface="Arial"/>
              </a:rPr>
              <a:t>: </a:t>
            </a:r>
            <a:endParaRPr b="0" lang="en-US" sz="1400" spc="-1" strike="noStrike">
              <a:solidFill>
                <a:srgbClr val="000000"/>
              </a:solidFill>
              <a:uFill>
                <a:solidFill>
                  <a:srgbClr val="ffffff"/>
                </a:solidFill>
              </a:uFill>
              <a:latin typeface="Arial"/>
            </a:endParaRPr>
          </a:p>
          <a:p>
            <a:pPr marL="343080" indent="-342720">
              <a:lnSpc>
                <a:spcPct val="100000"/>
              </a:lnSpc>
            </a:pPr>
            <a:r>
              <a:rPr b="0" lang="en-US" sz="1800" spc="-1" strike="noStrike">
                <a:solidFill>
                  <a:srgbClr val="000000"/>
                </a:solidFill>
                <a:uFill>
                  <a:solidFill>
                    <a:srgbClr val="ffffff"/>
                  </a:solidFill>
                </a:uFill>
                <a:latin typeface="Arial"/>
                <a:ea typeface="Arial"/>
              </a:rPr>
              <a:t>	</a:t>
            </a:r>
            <a:r>
              <a:rPr b="0" lang="en-US" sz="1800" spc="-1" strike="noStrike">
                <a:solidFill>
                  <a:srgbClr val="000000"/>
                </a:solidFill>
                <a:uFill>
                  <a:solidFill>
                    <a:srgbClr val="ffffff"/>
                  </a:solidFill>
                </a:uFill>
                <a:latin typeface="Arial"/>
                <a:ea typeface="Arial"/>
              </a:rPr>
              <a:t>Modelo de Celsius centralizado que gestione tanto la aplicación como los datos, y simplifique las tareas de mejora contínua, soporte y gestión de la red NT.</a:t>
            </a:r>
            <a:endParaRPr b="0" lang="en-US" sz="1400" spc="-1" strike="noStrike">
              <a:solidFill>
                <a:srgbClr val="000000"/>
              </a:solidFill>
              <a:uFill>
                <a:solidFill>
                  <a:srgbClr val="ffffff"/>
                </a:solidFill>
              </a:uFill>
              <a:latin typeface="Arial"/>
            </a:endParaRPr>
          </a:p>
          <a:p>
            <a:pPr>
              <a:lnSpc>
                <a:spcPct val="100000"/>
              </a:lnSpc>
            </a:pPr>
            <a:endParaRPr b="0" lang="en-US" sz="1400" spc="-1" strike="noStrike">
              <a:solidFill>
                <a:srgbClr val="000000"/>
              </a:solidFill>
              <a:uFill>
                <a:solidFill>
                  <a:srgbClr val="ffffff"/>
                </a:solidFill>
              </a:u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76" name="TextShape 1"/>
          <p:cNvSpPr txBox="1"/>
          <p:nvPr/>
        </p:nvSpPr>
        <p:spPr>
          <a:xfrm>
            <a:off x="1066680" y="1752480"/>
            <a:ext cx="7889400" cy="4758120"/>
          </a:xfrm>
          <a:prstGeom prst="rect">
            <a:avLst/>
          </a:prstGeom>
          <a:noFill/>
          <a:ln>
            <a:noFill/>
          </a:ln>
        </p:spPr>
        <p:txBody>
          <a:bodyPr tIns="91440" bIns="91440"/>
          <a:p>
            <a:pPr marL="343080" indent="-342720">
              <a:lnSpc>
                <a:spcPct val="100000"/>
              </a:lnSpc>
            </a:pPr>
            <a:r>
              <a:rPr b="1" lang="en-US" sz="1700" spc="-1" strike="noStrike" u="sng">
                <a:solidFill>
                  <a:srgbClr val="3e664c"/>
                </a:solidFill>
                <a:uFill>
                  <a:solidFill>
                    <a:srgbClr val="ffffff"/>
                  </a:solidFill>
                </a:uFill>
                <a:latin typeface="Arial"/>
                <a:ea typeface="Arial"/>
              </a:rPr>
              <a:t>Ventajas</a:t>
            </a:r>
            <a:r>
              <a:rPr b="0" lang="en-US" sz="1700" spc="-1" strike="noStrike" u="sng">
                <a:solidFill>
                  <a:srgbClr val="000000"/>
                </a:solidFill>
                <a:uFill>
                  <a:solidFill>
                    <a:srgbClr val="ffffff"/>
                  </a:solidFill>
                </a:uFill>
                <a:latin typeface="Arial"/>
                <a:ea typeface="Arial"/>
              </a:rPr>
              <a:t>:</a:t>
            </a:r>
            <a:endParaRPr b="0" lang="en-US" sz="1400" spc="-1" strike="noStrike">
              <a:solidFill>
                <a:srgbClr val="000000"/>
              </a:solidFill>
              <a:uFill>
                <a:solidFill>
                  <a:srgbClr val="ffffff"/>
                </a:solidFill>
              </a:uFill>
              <a:latin typeface="Arial"/>
            </a:endParaRPr>
          </a:p>
          <a:p>
            <a:pPr marL="343080" indent="-342720">
              <a:lnSpc>
                <a:spcPct val="100000"/>
              </a:lnSpc>
            </a:pPr>
            <a:endParaRPr b="0" lang="en-US" sz="1400" spc="-1" strike="noStrike">
              <a:solidFill>
                <a:srgbClr val="000000"/>
              </a:solidFill>
              <a:uFill>
                <a:solidFill>
                  <a:srgbClr val="ffffff"/>
                </a:solidFill>
              </a:uFill>
              <a:latin typeface="Arial"/>
            </a:endParaRPr>
          </a:p>
          <a:p>
            <a:pPr marL="343080" indent="-342720">
              <a:lnSpc>
                <a:spcPct val="100000"/>
              </a:lnSpc>
            </a:pPr>
            <a:r>
              <a:rPr b="1" lang="en-US" sz="1700" spc="-1" strike="noStrike">
                <a:solidFill>
                  <a:srgbClr val="000000"/>
                </a:solidFill>
                <a:uFill>
                  <a:solidFill>
                    <a:srgbClr val="ffffff"/>
                  </a:solidFill>
                </a:uFill>
                <a:latin typeface="Arial"/>
                <a:ea typeface="Arial"/>
              </a:rPr>
              <a:t>Eliminación de la brecha tecnológica/económica entre instituciones</a:t>
            </a:r>
            <a:r>
              <a:rPr b="0" lang="en-US" sz="1700" spc="-1" strike="noStrike">
                <a:solidFill>
                  <a:srgbClr val="000000"/>
                </a:solidFill>
                <a:uFill>
                  <a:solidFill>
                    <a:srgbClr val="ffffff"/>
                  </a:solidFill>
                </a:uFill>
                <a:latin typeface="Arial"/>
                <a:ea typeface="Arial"/>
              </a:rPr>
              <a:t>.</a:t>
            </a:r>
            <a:endParaRPr b="0" lang="en-US" sz="1400" spc="-1" strike="noStrike">
              <a:solidFill>
                <a:srgbClr val="000000"/>
              </a:solidFill>
              <a:uFill>
                <a:solidFill>
                  <a:srgbClr val="ffffff"/>
                </a:solidFill>
              </a:uFill>
              <a:latin typeface="Arial"/>
            </a:endParaRPr>
          </a:p>
          <a:p>
            <a:pPr marL="343080" indent="-342720">
              <a:lnSpc>
                <a:spcPct val="100000"/>
              </a:lnSpc>
            </a:pPr>
            <a:endParaRPr b="0" lang="en-US" sz="1400" spc="-1" strike="noStrike">
              <a:solidFill>
                <a:srgbClr val="000000"/>
              </a:solidFill>
              <a:uFill>
                <a:solidFill>
                  <a:srgbClr val="ffffff"/>
                </a:solidFill>
              </a:uFill>
              <a:latin typeface="Arial"/>
            </a:endParaRPr>
          </a:p>
          <a:p>
            <a:pPr marL="343080" indent="-342720">
              <a:lnSpc>
                <a:spcPct val="100000"/>
              </a:lnSpc>
            </a:pPr>
            <a:r>
              <a:rPr b="1" lang="en-US" sz="1700" spc="-1" strike="noStrike">
                <a:solidFill>
                  <a:srgbClr val="000000"/>
                </a:solidFill>
                <a:uFill>
                  <a:solidFill>
                    <a:srgbClr val="ffffff"/>
                  </a:solidFill>
                </a:uFill>
                <a:latin typeface="Arial"/>
                <a:ea typeface="Arial"/>
              </a:rPr>
              <a:t>intercambio eficiente</a:t>
            </a:r>
            <a:r>
              <a:rPr b="0" lang="en-US" sz="1700" spc="-1" strike="noStrike">
                <a:solidFill>
                  <a:srgbClr val="000000"/>
                </a:solidFill>
                <a:uFill>
                  <a:solidFill>
                    <a:srgbClr val="ffffff"/>
                  </a:solidFill>
                </a:uFill>
                <a:latin typeface="Arial"/>
                <a:ea typeface="Arial"/>
              </a:rPr>
              <a:t>: estadísticas globales simples y centralizadas, envío de información y documentos entre instancias directo y seguro </a:t>
            </a:r>
            <a:endParaRPr b="0" lang="en-US" sz="1400" spc="-1" strike="noStrike">
              <a:solidFill>
                <a:srgbClr val="000000"/>
              </a:solidFill>
              <a:uFill>
                <a:solidFill>
                  <a:srgbClr val="ffffff"/>
                </a:solidFill>
              </a:uFill>
              <a:latin typeface="Arial"/>
            </a:endParaRPr>
          </a:p>
          <a:p>
            <a:pPr marL="343080" indent="-342720">
              <a:lnSpc>
                <a:spcPct val="100000"/>
              </a:lnSpc>
            </a:pPr>
            <a:endParaRPr b="0" lang="en-US" sz="1400" spc="-1" strike="noStrike">
              <a:solidFill>
                <a:srgbClr val="000000"/>
              </a:solidFill>
              <a:uFill>
                <a:solidFill>
                  <a:srgbClr val="ffffff"/>
                </a:solidFill>
              </a:uFill>
              <a:latin typeface="Arial"/>
            </a:endParaRPr>
          </a:p>
          <a:p>
            <a:pPr marL="343080" indent="-342720">
              <a:lnSpc>
                <a:spcPct val="100000"/>
              </a:lnSpc>
            </a:pPr>
            <a:r>
              <a:rPr b="1" lang="en-US" sz="1700" spc="-1" strike="noStrike">
                <a:solidFill>
                  <a:srgbClr val="000000"/>
                </a:solidFill>
                <a:uFill>
                  <a:solidFill>
                    <a:srgbClr val="ffffff"/>
                  </a:solidFill>
                </a:uFill>
                <a:latin typeface="Arial"/>
                <a:ea typeface="Arial"/>
              </a:rPr>
              <a:t>integración entre instancias</a:t>
            </a:r>
            <a:r>
              <a:rPr b="0" lang="en-US" sz="1700" spc="-1" strike="noStrike">
                <a:solidFill>
                  <a:srgbClr val="000000"/>
                </a:solidFill>
                <a:uFill>
                  <a:solidFill>
                    <a:srgbClr val="ffffff"/>
                  </a:solidFill>
                </a:uFill>
                <a:latin typeface="Arial"/>
                <a:ea typeface="Arial"/>
              </a:rPr>
              <a:t>: cada instancia mantendrá su propia identidad visual y sus propios datos (usuarios, pedidos..), pero estos residirán en un punto común: no repetición de información, mensajería interna...</a:t>
            </a:r>
            <a:endParaRPr b="0" lang="en-US" sz="1400" spc="-1" strike="noStrike">
              <a:solidFill>
                <a:srgbClr val="000000"/>
              </a:solidFill>
              <a:uFill>
                <a:solidFill>
                  <a:srgbClr val="ffffff"/>
                </a:solidFill>
              </a:uFill>
              <a:latin typeface="Arial"/>
            </a:endParaRPr>
          </a:p>
          <a:p>
            <a:pPr marL="343080" indent="-342720">
              <a:lnSpc>
                <a:spcPct val="100000"/>
              </a:lnSpc>
            </a:pPr>
            <a:endParaRPr b="0" lang="en-US" sz="1400" spc="-1" strike="noStrike">
              <a:solidFill>
                <a:srgbClr val="000000"/>
              </a:solidFill>
              <a:uFill>
                <a:solidFill>
                  <a:srgbClr val="ffffff"/>
                </a:solidFill>
              </a:uFill>
              <a:latin typeface="Arial"/>
            </a:endParaRPr>
          </a:p>
          <a:p>
            <a:pPr marL="343080" indent="-342720">
              <a:lnSpc>
                <a:spcPct val="100000"/>
              </a:lnSpc>
            </a:pPr>
            <a:r>
              <a:rPr b="1" lang="en-US" sz="1700" spc="-1" strike="noStrike">
                <a:solidFill>
                  <a:srgbClr val="000000"/>
                </a:solidFill>
                <a:uFill>
                  <a:solidFill>
                    <a:srgbClr val="ffffff"/>
                  </a:solidFill>
                </a:uFill>
                <a:latin typeface="Arial"/>
                <a:ea typeface="Arial"/>
              </a:rPr>
              <a:t>Desarrollo, mantenimiento y soporte simplificados</a:t>
            </a:r>
            <a:r>
              <a:rPr b="0" lang="en-US" sz="1700" spc="-1" strike="noStrike">
                <a:solidFill>
                  <a:srgbClr val="000000"/>
                </a:solidFill>
                <a:uFill>
                  <a:solidFill>
                    <a:srgbClr val="ffffff"/>
                  </a:solidFill>
                </a:uFill>
                <a:latin typeface="Arial"/>
                <a:ea typeface="Arial"/>
              </a:rPr>
              <a:t>: se evita la dispersión de versiones, el desarrollo de actualizadores, los problemas de incompatibilidad entre sistemas...</a:t>
            </a:r>
            <a:endParaRPr b="0" lang="en-US" sz="1400" spc="-1" strike="noStrike">
              <a:solidFill>
                <a:srgbClr val="000000"/>
              </a:solidFill>
              <a:uFill>
                <a:solidFill>
                  <a:srgbClr val="ffffff"/>
                </a:solidFill>
              </a:uFill>
              <a:latin typeface="Arial"/>
            </a:endParaRPr>
          </a:p>
          <a:p>
            <a:pPr marL="343080" indent="-342720">
              <a:lnSpc>
                <a:spcPct val="100000"/>
              </a:lnSpc>
            </a:pPr>
            <a:endParaRPr b="0" lang="en-US" sz="1400" spc="-1" strike="noStrike">
              <a:solidFill>
                <a:srgbClr val="000000"/>
              </a:solidFill>
              <a:uFill>
                <a:solidFill>
                  <a:srgbClr val="ffffff"/>
                </a:solidFill>
              </a:uFill>
              <a:latin typeface="Arial"/>
            </a:endParaRPr>
          </a:p>
        </p:txBody>
      </p:sp>
      <p:sp>
        <p:nvSpPr>
          <p:cNvPr id="177" name="CustomShape 2"/>
          <p:cNvSpPr/>
          <p:nvPr/>
        </p:nvSpPr>
        <p:spPr>
          <a:xfrm>
            <a:off x="1135080" y="1087560"/>
            <a:ext cx="2037960" cy="571320"/>
          </a:xfrm>
          <a:prstGeom prst="rect">
            <a:avLst/>
          </a:prstGeom>
          <a:blipFill>
            <a:blip r:embed="rId2"/>
            <a:stretch>
              <a:fillRect/>
            </a:stretch>
          </a:blipFill>
          <a:ln w="9360">
            <a:noFill/>
          </a:ln>
        </p:spPr>
        <p:style>
          <a:lnRef idx="0"/>
          <a:fillRef idx="0"/>
          <a:effectRef idx="0"/>
          <a:fontRef idx="minor"/>
        </p:style>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244</TotalTime>
  <Application>LibreOffice/5.1.4.2$Linux_X86_64 LibreOffice_project/10m0$Build-2</Application>
  <Words>1544</Words>
  <Paragraphs>144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Administrador</dc:creator>
  <dc:description/>
  <dc:language>es-AR</dc:language>
  <cp:lastModifiedBy/>
  <dcterms:modified xsi:type="dcterms:W3CDTF">2016-09-15T12:38:34Z</dcterms:modified>
  <cp:revision>21</cp:revision>
  <dc:subject/>
  <dc:title>Diapositiva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18</vt:i4>
  </property>
  <property fmtid="{D5CDD505-2E9C-101B-9397-08002B2CF9AE}" pid="8" name="PresentationFormat">
    <vt:lpwstr>Presentación en pantalla (4:3)</vt:lpwstr>
  </property>
  <property fmtid="{D5CDD505-2E9C-101B-9397-08002B2CF9AE}" pid="9" name="ScaleCrop">
    <vt:bool>0</vt:bool>
  </property>
  <property fmtid="{D5CDD505-2E9C-101B-9397-08002B2CF9AE}" pid="10" name="ShareDoc">
    <vt:bool>0</vt:bool>
  </property>
  <property fmtid="{D5CDD505-2E9C-101B-9397-08002B2CF9AE}" pid="11" name="Slides">
    <vt:i4>27</vt:i4>
  </property>
</Properties>
</file>